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2"/>
  </p:notesMasterIdLst>
  <p:handoutMasterIdLst>
    <p:handoutMasterId r:id="rId33"/>
  </p:handoutMasterIdLst>
  <p:sldIdLst>
    <p:sldId id="256" r:id="rId2"/>
    <p:sldId id="257" r:id="rId3"/>
    <p:sldId id="263" r:id="rId4"/>
    <p:sldId id="268" r:id="rId5"/>
    <p:sldId id="278" r:id="rId6"/>
    <p:sldId id="280" r:id="rId7"/>
    <p:sldId id="299" r:id="rId8"/>
    <p:sldId id="298" r:id="rId9"/>
    <p:sldId id="296" r:id="rId10"/>
    <p:sldId id="297" r:id="rId11"/>
    <p:sldId id="300" r:id="rId12"/>
    <p:sldId id="301" r:id="rId13"/>
    <p:sldId id="302" r:id="rId14"/>
    <p:sldId id="265" r:id="rId15"/>
    <p:sldId id="282" r:id="rId16"/>
    <p:sldId id="291" r:id="rId17"/>
    <p:sldId id="292" r:id="rId18"/>
    <p:sldId id="293" r:id="rId19"/>
    <p:sldId id="309" r:id="rId20"/>
    <p:sldId id="294" r:id="rId21"/>
    <p:sldId id="312" r:id="rId22"/>
    <p:sldId id="311" r:id="rId23"/>
    <p:sldId id="316" r:id="rId24"/>
    <p:sldId id="269" r:id="rId25"/>
    <p:sldId id="313" r:id="rId26"/>
    <p:sldId id="314" r:id="rId27"/>
    <p:sldId id="266" r:id="rId28"/>
    <p:sldId id="295" r:id="rId29"/>
    <p:sldId id="315" r:id="rId30"/>
    <p:sldId id="267" r:id="rId31"/>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98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5265065" y="0"/>
            <a:ext cx="4029164" cy="350520"/>
          </a:xfrm>
          <a:prstGeom prst="rect">
            <a:avLst/>
          </a:prstGeom>
        </p:spPr>
        <p:txBody>
          <a:bodyPr vert="horz" lIns="91440" tIns="45720" rIns="91440" bIns="45720" rtlCol="0"/>
          <a:lstStyle>
            <a:lvl1pPr algn="r">
              <a:defRPr sz="1200"/>
            </a:lvl1pPr>
          </a:lstStyle>
          <a:p>
            <a:pPr>
              <a:defRPr/>
            </a:pPr>
            <a:fld id="{1DC0CD5E-EC12-4E57-91A0-EBA0F8834180}" type="datetimeFigureOut">
              <a:rPr lang="en-US"/>
              <a:pPr>
                <a:defRPr/>
              </a:pPr>
              <a:t>10/2/2020</a:t>
            </a:fld>
            <a:endParaRPr lang="en-GB"/>
          </a:p>
        </p:txBody>
      </p:sp>
      <p:sp>
        <p:nvSpPr>
          <p:cNvPr id="4" name="Footer Placeholder 3"/>
          <p:cNvSpPr>
            <a:spLocks noGrp="1"/>
          </p:cNvSpPr>
          <p:nvPr>
            <p:ph type="ftr" sz="quarter" idx="2"/>
          </p:nvPr>
        </p:nvSpPr>
        <p:spPr>
          <a:xfrm>
            <a:off x="1" y="6658757"/>
            <a:ext cx="4029164" cy="350520"/>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5265065" y="6658757"/>
            <a:ext cx="4029164" cy="350520"/>
          </a:xfrm>
          <a:prstGeom prst="rect">
            <a:avLst/>
          </a:prstGeom>
        </p:spPr>
        <p:txBody>
          <a:bodyPr vert="horz" lIns="91440" tIns="45720" rIns="91440" bIns="45720" rtlCol="0" anchor="b"/>
          <a:lstStyle>
            <a:lvl1pPr algn="r">
              <a:defRPr sz="1200"/>
            </a:lvl1pPr>
          </a:lstStyle>
          <a:p>
            <a:pPr>
              <a:defRPr/>
            </a:pPr>
            <a:fld id="{24DB99CE-30D7-49D9-AB5F-887E3D71729E}" type="slidenum">
              <a:rPr lang="en-GB"/>
              <a:pPr>
                <a:defRPr/>
              </a:pPr>
              <a:t>‹#›</a:t>
            </a:fld>
            <a:endParaRPr lang="en-GB"/>
          </a:p>
        </p:txBody>
      </p:sp>
    </p:spTree>
    <p:extLst>
      <p:ext uri="{BB962C8B-B14F-4D97-AF65-F5344CB8AC3E}">
        <p14:creationId xmlns:p14="http://schemas.microsoft.com/office/powerpoint/2010/main" val="2669944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A1CFA61-4EE7-43AE-AC7C-6225DD5896A4}" type="datetimeFigureOut">
              <a:rPr lang="en-US"/>
              <a:pPr>
                <a:defRPr/>
              </a:pPr>
              <a:t>10/2/2020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22E0B7B-F87D-40E7-87AC-FB1D7462763F}" type="slidenum">
              <a:rPr lang="en-GB"/>
              <a:pPr>
                <a:defRPr/>
              </a:pPr>
              <a:t>‹#›</a:t>
            </a:fld>
            <a:endParaRPr lang="en-GB"/>
          </a:p>
        </p:txBody>
      </p:sp>
    </p:spTree>
    <p:extLst>
      <p:ext uri="{BB962C8B-B14F-4D97-AF65-F5344CB8AC3E}">
        <p14:creationId xmlns:p14="http://schemas.microsoft.com/office/powerpoint/2010/main" val="2122039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lvl1pPr>
              <a:defRPr sz="3200"/>
            </a:lvl1p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B2A17A9D-C4E7-4BDD-89C0-ED51AD2FDA9D}"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a:t>Glyn Davis &amp; Branko Pecar</a:t>
            </a:r>
            <a:endParaRPr lang="en-GB" b="0"/>
          </a:p>
        </p:txBody>
      </p:sp>
    </p:spTree>
    <p:extLst>
      <p:ext uri="{BB962C8B-B14F-4D97-AF65-F5344CB8AC3E}">
        <p14:creationId xmlns:p14="http://schemas.microsoft.com/office/powerpoint/2010/main" val="156558338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1239C96D-AD65-4B77-97B6-8949B384CA2F}" type="slidenum">
              <a:rPr lang="en-GB"/>
              <a:pPr>
                <a:defRPr/>
              </a:pPr>
              <a:t>‹#›</a:t>
            </a:fld>
            <a:endParaRPr lang="en-GB" dirty="0"/>
          </a:p>
        </p:txBody>
      </p:sp>
      <p:cxnSp>
        <p:nvCxnSpPr>
          <p:cNvPr id="11" name="Straight Connector 10"/>
          <p:cNvCxnSpPr/>
          <p:nvPr userDrawn="1"/>
        </p:nvCxnSpPr>
        <p:spPr>
          <a:xfrm flipV="1">
            <a:off x="214313" y="1143000"/>
            <a:ext cx="8429625"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sym typeface="Symbol"/>
              </a:defRPr>
            </a:lvl1pPr>
          </a:lstStyle>
          <a:p>
            <a:pPr>
              <a:defRPr/>
            </a:pPr>
            <a:r>
              <a:rPr lang="en-GB"/>
              <a:t>Glyn Davis &amp; Branko Pecar</a:t>
            </a:r>
          </a:p>
        </p:txBody>
      </p:sp>
      <p:sp>
        <p:nvSpPr>
          <p:cNvPr id="13" name="Footer Placeholder 4"/>
          <p:cNvSpPr txBox="1">
            <a:spLocks/>
          </p:cNvSpPr>
          <p:nvPr userDrawn="1"/>
        </p:nvSpPr>
        <p:spPr>
          <a:xfrm>
            <a:off x="4000500" y="6072188"/>
            <a:ext cx="4429125"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5: Point and Interval Estimates</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24"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20.wmf"/><Relationship Id="rId5" Type="http://schemas.openxmlformats.org/officeDocument/2006/relationships/oleObject" Target="../embeddings/oleObject7.bin"/><Relationship Id="rId4" Type="http://schemas.openxmlformats.org/officeDocument/2006/relationships/image" Target="../media/image19.wmf"/><Relationship Id="rId9" Type="http://schemas.openxmlformats.org/officeDocument/2006/relationships/image" Target="../media/image22.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wmf"/></Relationships>
</file>

<file path=ppt/slides/_rels/slide17.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oleObject" Target="../embeddings/oleObject10.bin"/><Relationship Id="rId7" Type="http://schemas.openxmlformats.org/officeDocument/2006/relationships/image" Target="../media/image31.png"/><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30.wmf"/><Relationship Id="rId5" Type="http://schemas.openxmlformats.org/officeDocument/2006/relationships/oleObject" Target="../embeddings/oleObject11.bin"/><Relationship Id="rId4" Type="http://schemas.openxmlformats.org/officeDocument/2006/relationships/image" Target="../media/image29.wmf"/></Relationships>
</file>

<file path=ppt/slides/_rels/slide2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1.xml"/><Relationship Id="rId4" Type="http://schemas.openxmlformats.org/officeDocument/2006/relationships/image" Target="../media/image36.png"/></Relationships>
</file>

<file path=ppt/slides/_rels/slide23.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39.png"/><Relationship Id="rId1" Type="http://schemas.openxmlformats.org/officeDocument/2006/relationships/slideLayout" Target="../slideLayouts/slideLayout1.xml"/><Relationship Id="rId4" Type="http://schemas.openxmlformats.org/officeDocument/2006/relationships/image" Target="../media/image40.png"/></Relationships>
</file>

<file path=ppt/slides/_rels/slide25.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41.png"/><Relationship Id="rId1" Type="http://schemas.openxmlformats.org/officeDocument/2006/relationships/slideLayout" Target="../slideLayouts/slideLayout1.xml"/><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54.png"/><Relationship Id="rId1" Type="http://schemas.openxmlformats.org/officeDocument/2006/relationships/slideLayout" Target="../slideLayouts/slideLayout1.xml"/><Relationship Id="rId5" Type="http://schemas.openxmlformats.org/officeDocument/2006/relationships/image" Target="../media/image45.png"/><Relationship Id="rId4" Type="http://schemas.openxmlformats.org/officeDocument/2006/relationships/image" Target="../media/image44.png"/></Relationships>
</file>

<file path=ppt/slides/_rels/slide27.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ctrTitle"/>
          </p:nvPr>
        </p:nvSpPr>
        <p:spPr>
          <a:xfrm>
            <a:off x="357188" y="214313"/>
            <a:ext cx="7929562" cy="857250"/>
          </a:xfrm>
        </p:spPr>
        <p:txBody>
          <a:bodyPr/>
          <a:lstStyle/>
          <a:p>
            <a:pPr eaLnBrk="1" hangingPunct="1"/>
            <a:r>
              <a:rPr lang="en-GB" dirty="0">
                <a:latin typeface="Arial" charset="0"/>
                <a:cs typeface="Arial" charset="0"/>
              </a:rPr>
              <a:t>Point and interval estimates</a:t>
            </a:r>
          </a:p>
        </p:txBody>
      </p:sp>
      <p:sp>
        <p:nvSpPr>
          <p:cNvPr id="3" name="Slide Number Placeholder 2"/>
          <p:cNvSpPr>
            <a:spLocks noGrp="1"/>
          </p:cNvSpPr>
          <p:nvPr>
            <p:ph type="sldNum" sz="quarter" idx="10"/>
          </p:nvPr>
        </p:nvSpPr>
        <p:spPr/>
        <p:txBody>
          <a:bodyPr/>
          <a:lstStyle/>
          <a:p>
            <a:pPr>
              <a:defRPr/>
            </a:pPr>
            <a:fld id="{B647DF9C-1FCF-40FC-B55B-31BABC3FD329}" type="slidenum">
              <a:rPr lang="en-GB"/>
              <a:pPr>
                <a:defRPr/>
              </a:pPr>
              <a:t>1</a:t>
            </a:fld>
            <a:endParaRPr lang="en-GB" dirty="0"/>
          </a:p>
        </p:txBody>
      </p:sp>
      <p:sp>
        <p:nvSpPr>
          <p:cNvPr id="102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5" name="Table 4"/>
          <p:cNvGraphicFramePr>
            <a:graphicFrameLocks noGrp="1"/>
          </p:cNvGraphicFramePr>
          <p:nvPr>
            <p:extLst>
              <p:ext uri="{D42A27DB-BD31-4B8C-83A1-F6EECF244321}">
                <p14:modId xmlns:p14="http://schemas.microsoft.com/office/powerpoint/2010/main" val="2793389499"/>
              </p:ext>
            </p:extLst>
          </p:nvPr>
        </p:nvGraphicFramePr>
        <p:xfrm>
          <a:off x="714375" y="1500188"/>
          <a:ext cx="2643188" cy="1519238"/>
        </p:xfrm>
        <a:graphic>
          <a:graphicData uri="http://schemas.openxmlformats.org/drawingml/2006/table">
            <a:tbl>
              <a:tblPr/>
              <a:tblGrid>
                <a:gridCol w="857232">
                  <a:extLst>
                    <a:ext uri="{9D8B030D-6E8A-4147-A177-3AD203B41FA5}">
                      <a16:colId xmlns:a16="http://schemas.microsoft.com/office/drawing/2014/main" val="20000"/>
                    </a:ext>
                  </a:extLst>
                </a:gridCol>
                <a:gridCol w="928697">
                  <a:extLst>
                    <a:ext uri="{9D8B030D-6E8A-4147-A177-3AD203B41FA5}">
                      <a16:colId xmlns:a16="http://schemas.microsoft.com/office/drawing/2014/main" val="20001"/>
                    </a:ext>
                  </a:extLst>
                </a:gridCol>
                <a:gridCol w="857259">
                  <a:extLst>
                    <a:ext uri="{9D8B030D-6E8A-4147-A177-3AD203B41FA5}">
                      <a16:colId xmlns:a16="http://schemas.microsoft.com/office/drawing/2014/main" val="20002"/>
                    </a:ext>
                  </a:extLst>
                </a:gridCol>
              </a:tblGrid>
              <a:tr h="28575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Parameter</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Population</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Sample</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extLst>
                  <a:ext uri="{0D108BD9-81ED-4DB2-BD59-A6C34878D82A}">
                    <a16:rowId xmlns:a16="http://schemas.microsoft.com/office/drawing/2014/main" val="10000"/>
                  </a:ext>
                </a:extLst>
              </a:tr>
              <a:tr h="28575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Size</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575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Mean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µ</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Book Antiqua"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Standard deviation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sym typeface="Symbol" pitchFamily="18" charset="2"/>
                        </a:rPr>
                        <a:t></a:t>
                      </a:r>
                      <a:endParaRPr kumimoji="0" lang="en-GB" sz="1000" b="0" i="0" u="none" strike="noStrike" cap="none" normalizeH="0" baseline="0" dirty="0">
                        <a:ln>
                          <a:noFill/>
                        </a:ln>
                        <a:solidFill>
                          <a:schemeClr val="tx1"/>
                        </a:solidFill>
                        <a:effectLst/>
                        <a:latin typeface="Book Antiqua"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s</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57188">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Proportion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π</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sym typeface="Symbol" pitchFamily="18" charset="2"/>
                        </a:rPr>
                        <a:t></a:t>
                      </a:r>
                      <a:endParaRPr kumimoji="0" lang="en-GB" sz="1000" b="0" i="0" u="none" strike="noStrike" cap="none" normalizeH="0" baseline="0" dirty="0">
                        <a:ln>
                          <a:noFill/>
                        </a:ln>
                        <a:solidFill>
                          <a:schemeClr val="tx1"/>
                        </a:solidFill>
                        <a:effectLst/>
                        <a:latin typeface="Book Antiqua"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1026" name="Object 5"/>
          <p:cNvGraphicFramePr>
            <a:graphicFrameLocks noChangeAspect="1"/>
          </p:cNvGraphicFramePr>
          <p:nvPr>
            <p:extLst>
              <p:ext uri="{D42A27DB-BD31-4B8C-83A1-F6EECF244321}">
                <p14:modId xmlns:p14="http://schemas.microsoft.com/office/powerpoint/2010/main" val="2394770387"/>
              </p:ext>
            </p:extLst>
          </p:nvPr>
        </p:nvGraphicFramePr>
        <p:xfrm>
          <a:off x="2843808" y="2093110"/>
          <a:ext cx="193675" cy="242888"/>
        </p:xfrm>
        <a:graphic>
          <a:graphicData uri="http://schemas.openxmlformats.org/presentationml/2006/ole">
            <mc:AlternateContent xmlns:mc="http://schemas.openxmlformats.org/markup-compatibility/2006">
              <mc:Choice xmlns:v="urn:schemas-microsoft-com:vml" Requires="v">
                <p:oleObj spid="_x0000_s1106" name="Equation" r:id="rId3" imgW="114120" imgH="139680" progId="Equation.3">
                  <p:embed/>
                </p:oleObj>
              </mc:Choice>
              <mc:Fallback>
                <p:oleObj name="Equation" r:id="rId3" imgW="114120" imgH="139680" progId="Equation.3">
                  <p:embed/>
                  <p:pic>
                    <p:nvPicPr>
                      <p:cNvPr id="0" name="Object 5"/>
                      <p:cNvPicPr>
                        <a:picLocks noChangeAspect="1" noChangeArrowheads="1"/>
                      </p:cNvPicPr>
                      <p:nvPr/>
                    </p:nvPicPr>
                    <p:blipFill>
                      <a:blip r:embed="rId4"/>
                      <a:srcRect/>
                      <a:stretch>
                        <a:fillRect/>
                      </a:stretch>
                    </p:blipFill>
                    <p:spPr bwMode="auto">
                      <a:xfrm>
                        <a:off x="2843808" y="2093110"/>
                        <a:ext cx="193675" cy="242888"/>
                      </a:xfrm>
                      <a:prstGeom prst="rect">
                        <a:avLst/>
                      </a:prstGeom>
                      <a:noFill/>
                    </p:spPr>
                  </p:pic>
                </p:oleObj>
              </mc:Fallback>
            </mc:AlternateContent>
          </a:graphicData>
        </a:graphic>
      </p:graphicFrame>
      <p:sp>
        <p:nvSpPr>
          <p:cNvPr id="1056" name="TextBox 7"/>
          <p:cNvSpPr txBox="1">
            <a:spLocks noChangeArrowheads="1"/>
          </p:cNvSpPr>
          <p:nvPr/>
        </p:nvSpPr>
        <p:spPr bwMode="auto">
          <a:xfrm>
            <a:off x="500090" y="3404290"/>
            <a:ext cx="8072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In this presentation we will provide population estimates for the mean, standard deviation, and proportion.</a:t>
            </a:r>
          </a:p>
        </p:txBody>
      </p:sp>
      <p:sp>
        <p:nvSpPr>
          <p:cNvPr id="9" name="TextBox 8"/>
          <p:cNvSpPr txBox="1"/>
          <p:nvPr/>
        </p:nvSpPr>
        <p:spPr>
          <a:xfrm>
            <a:off x="571500" y="4286250"/>
            <a:ext cx="8143875" cy="1477963"/>
          </a:xfrm>
          <a:prstGeom prst="rect">
            <a:avLst/>
          </a:prstGeom>
          <a:solidFill>
            <a:schemeClr val="accent6">
              <a:lumMod val="60000"/>
              <a:lumOff val="40000"/>
            </a:schemeClr>
          </a:solidFill>
        </p:spPr>
        <p:txBody>
          <a:bodyPr>
            <a:spAutoFit/>
          </a:bodyPr>
          <a:lstStyle/>
          <a:p>
            <a:pPr>
              <a:defRPr/>
            </a:pPr>
            <a:r>
              <a:rPr lang="en-GB" dirty="0"/>
              <a:t>The types of statistics that we explored within earlier chapters are statistics that provide an answer to a particular question, where we assume that the data collected is from the complete population. In many situations this is not the case, and the data collected represents a sample from a population being measured.</a:t>
            </a:r>
          </a:p>
        </p:txBody>
      </p:sp>
      <p:sp>
        <p:nvSpPr>
          <p:cNvPr id="11" name="Rectangle 10"/>
          <p:cNvSpPr/>
          <p:nvPr/>
        </p:nvSpPr>
        <p:spPr>
          <a:xfrm>
            <a:off x="3964781" y="1271221"/>
            <a:ext cx="2357454" cy="954107"/>
          </a:xfrm>
          <a:prstGeom prst="rect">
            <a:avLst/>
          </a:prstGeom>
          <a:no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Point estimates?</a:t>
            </a:r>
          </a:p>
        </p:txBody>
      </p:sp>
      <p:sp>
        <p:nvSpPr>
          <p:cNvPr id="12" name="Rectangle 11"/>
          <p:cNvSpPr/>
          <p:nvPr/>
        </p:nvSpPr>
        <p:spPr>
          <a:xfrm>
            <a:off x="6413351" y="1422203"/>
            <a:ext cx="2286016" cy="954107"/>
          </a:xfrm>
          <a:prstGeom prst="rect">
            <a:avLst/>
          </a:prstGeom>
          <a:no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Confidence intervals?</a:t>
            </a:r>
          </a:p>
        </p:txBody>
      </p:sp>
      <p:sp>
        <p:nvSpPr>
          <p:cNvPr id="13" name="Rectangle 12"/>
          <p:cNvSpPr/>
          <p:nvPr/>
        </p:nvSpPr>
        <p:spPr>
          <a:xfrm>
            <a:off x="5627533" y="2318254"/>
            <a:ext cx="1571636" cy="954107"/>
          </a:xfrm>
          <a:prstGeom prst="rect">
            <a:avLst/>
          </a:prstGeom>
          <a:no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Sample sizes?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F34BA-89AD-4331-B2BE-F2DF31D43DE1}"/>
              </a:ext>
            </a:extLst>
          </p:cNvPr>
          <p:cNvSpPr>
            <a:spLocks noGrp="1"/>
          </p:cNvSpPr>
          <p:nvPr>
            <p:ph type="ctrTitle"/>
          </p:nvPr>
        </p:nvSpPr>
        <p:spPr/>
        <p:txBody>
          <a:bodyPr/>
          <a:lstStyle/>
          <a:p>
            <a:r>
              <a:rPr lang="en-GB" dirty="0">
                <a:latin typeface="Arial" charset="0"/>
                <a:cs typeface="Arial" charset="0"/>
              </a:rPr>
              <a:t>SPSS solution (1/4)</a:t>
            </a:r>
            <a:endParaRPr lang="en-GB" dirty="0"/>
          </a:p>
        </p:txBody>
      </p:sp>
      <p:sp>
        <p:nvSpPr>
          <p:cNvPr id="3" name="Slide Number Placeholder 2">
            <a:extLst>
              <a:ext uri="{FF2B5EF4-FFF2-40B4-BE49-F238E27FC236}">
                <a16:creationId xmlns:a16="http://schemas.microsoft.com/office/drawing/2014/main" id="{CCEE748A-F728-4C1B-9B3E-585C6119781F}"/>
              </a:ext>
            </a:extLst>
          </p:cNvPr>
          <p:cNvSpPr>
            <a:spLocks noGrp="1"/>
          </p:cNvSpPr>
          <p:nvPr>
            <p:ph type="sldNum" sz="quarter" idx="10"/>
          </p:nvPr>
        </p:nvSpPr>
        <p:spPr/>
        <p:txBody>
          <a:bodyPr/>
          <a:lstStyle/>
          <a:p>
            <a:pPr>
              <a:defRPr/>
            </a:pPr>
            <a:fld id="{B2A17A9D-C4E7-4BDD-89C0-ED51AD2FDA9D}" type="slidenum">
              <a:rPr lang="en-GB" smtClean="0"/>
              <a:pPr>
                <a:defRPr/>
              </a:pPr>
              <a:t>10</a:t>
            </a:fld>
            <a:endParaRPr lang="en-GB" dirty="0"/>
          </a:p>
        </p:txBody>
      </p:sp>
      <p:sp>
        <p:nvSpPr>
          <p:cNvPr id="4" name="Footer Placeholder 3">
            <a:extLst>
              <a:ext uri="{FF2B5EF4-FFF2-40B4-BE49-F238E27FC236}">
                <a16:creationId xmlns:a16="http://schemas.microsoft.com/office/drawing/2014/main" id="{838B4213-C974-47B9-B5C7-65329476026A}"/>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F54B5E4-9CDB-4979-8F4C-F1B3C14C1810}"/>
              </a:ext>
            </a:extLst>
          </p:cNvPr>
          <p:cNvSpPr/>
          <p:nvPr/>
        </p:nvSpPr>
        <p:spPr>
          <a:xfrm>
            <a:off x="500034" y="1196752"/>
            <a:ext cx="2559798"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Input data into SPSS (numbers listed to 2 </a:t>
            </a:r>
            <a:r>
              <a:rPr lang="en-GB" dirty="0" err="1">
                <a:latin typeface="Calibri" panose="020F0502020204030204" pitchFamily="34" charset="0"/>
                <a:ea typeface="Times New Roman" panose="02020603050405020304" pitchFamily="18" charset="0"/>
              </a:rPr>
              <a:t>dps</a:t>
            </a:r>
            <a:r>
              <a:rPr lang="en-GB" dirty="0">
                <a:latin typeface="Calibri" panose="020F0502020204030204" pitchFamily="34" charset="0"/>
                <a:ea typeface="Times New Roman" panose="02020603050405020304" pitchFamily="18" charset="0"/>
              </a:rPr>
              <a:t>)</a:t>
            </a:r>
            <a:endParaRPr lang="en-GB" dirty="0"/>
          </a:p>
        </p:txBody>
      </p:sp>
      <p:pic>
        <p:nvPicPr>
          <p:cNvPr id="6" name="Picture 5">
            <a:extLst>
              <a:ext uri="{FF2B5EF4-FFF2-40B4-BE49-F238E27FC236}">
                <a16:creationId xmlns:a16="http://schemas.microsoft.com/office/drawing/2014/main" id="{D488411B-262E-4D56-BCD5-D73DC29A1D6E}"/>
              </a:ext>
            </a:extLst>
          </p:cNvPr>
          <p:cNvPicPr/>
          <p:nvPr/>
        </p:nvPicPr>
        <p:blipFill>
          <a:blip r:embed="rId2"/>
          <a:stretch>
            <a:fillRect/>
          </a:stretch>
        </p:blipFill>
        <p:spPr>
          <a:xfrm>
            <a:off x="523170" y="2039727"/>
            <a:ext cx="2232248" cy="1558494"/>
          </a:xfrm>
          <a:prstGeom prst="rect">
            <a:avLst/>
          </a:prstGeom>
        </p:spPr>
      </p:pic>
      <p:sp>
        <p:nvSpPr>
          <p:cNvPr id="7" name="Rectangle 6">
            <a:extLst>
              <a:ext uri="{FF2B5EF4-FFF2-40B4-BE49-F238E27FC236}">
                <a16:creationId xmlns:a16="http://schemas.microsoft.com/office/drawing/2014/main" id="{3D9A3044-46AD-4279-BC72-ADBA37953A71}"/>
              </a:ext>
            </a:extLst>
          </p:cNvPr>
          <p:cNvSpPr/>
          <p:nvPr/>
        </p:nvSpPr>
        <p:spPr>
          <a:xfrm>
            <a:off x="3321405" y="1895644"/>
            <a:ext cx="5299425" cy="923330"/>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 Statistics &gt; </a:t>
            </a:r>
            <a:r>
              <a:rPr lang="en-GB" u="sng" dirty="0">
                <a:latin typeface="Calibri" panose="020F0502020204030204" pitchFamily="34" charset="0"/>
                <a:ea typeface="Times New Roman" panose="02020603050405020304" pitchFamily="18" charset="0"/>
                <a:cs typeface="Calibri" panose="020F0502020204030204" pitchFamily="34" charset="0"/>
              </a:rPr>
              <a:t>F</a:t>
            </a:r>
            <a:r>
              <a:rPr lang="en-GB" dirty="0">
                <a:latin typeface="Calibri" panose="020F0502020204030204" pitchFamily="34" charset="0"/>
                <a:ea typeface="Times New Roman" panose="02020603050405020304" pitchFamily="18" charset="0"/>
                <a:cs typeface="Calibri" panose="020F0502020204030204" pitchFamily="34" charset="0"/>
              </a:rPr>
              <a:t>requencies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Switch off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isplay frequency tables (ignore warning)</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Transfer Sample_data_X into the </a:t>
            </a:r>
            <a:r>
              <a:rPr lang="en-GB" u="sng" dirty="0">
                <a:latin typeface="Calibri" panose="020F0502020204030204" pitchFamily="34" charset="0"/>
                <a:ea typeface="Times New Roman" panose="02020603050405020304" pitchFamily="18" charset="0"/>
                <a:cs typeface="Calibri" panose="020F0502020204030204" pitchFamily="34" charset="0"/>
              </a:rPr>
              <a:t>V</a:t>
            </a:r>
            <a:r>
              <a:rPr lang="en-GB" dirty="0">
                <a:latin typeface="Calibri" panose="020F0502020204030204" pitchFamily="34" charset="0"/>
                <a:ea typeface="Times New Roman" panose="02020603050405020304" pitchFamily="18" charset="0"/>
                <a:cs typeface="Calibri" panose="020F0502020204030204" pitchFamily="34" charset="0"/>
              </a:rPr>
              <a:t>ariable(s)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3003C9C4-D47C-440C-B55A-1E68942B9317}"/>
              </a:ext>
            </a:extLst>
          </p:cNvPr>
          <p:cNvPicPr/>
          <p:nvPr/>
        </p:nvPicPr>
        <p:blipFill>
          <a:blip r:embed="rId3"/>
          <a:stretch>
            <a:fillRect/>
          </a:stretch>
        </p:blipFill>
        <p:spPr>
          <a:xfrm>
            <a:off x="4067944" y="2996952"/>
            <a:ext cx="4018947" cy="2664296"/>
          </a:xfrm>
          <a:prstGeom prst="rect">
            <a:avLst/>
          </a:prstGeom>
        </p:spPr>
      </p:pic>
      <p:sp>
        <p:nvSpPr>
          <p:cNvPr id="9" name="Rectangle 8">
            <a:extLst>
              <a:ext uri="{FF2B5EF4-FFF2-40B4-BE49-F238E27FC236}">
                <a16:creationId xmlns:a16="http://schemas.microsoft.com/office/drawing/2014/main" id="{32CDF9A8-D2E0-46B9-BF3C-F4DAC69DEC24}"/>
              </a:ext>
            </a:extLst>
          </p:cNvPr>
          <p:cNvSpPr/>
          <p:nvPr/>
        </p:nvSpPr>
        <p:spPr>
          <a:xfrm>
            <a:off x="3420545" y="1533000"/>
            <a:ext cx="2113656" cy="369332"/>
          </a:xfrm>
          <a:prstGeom prst="rect">
            <a:avLst/>
          </a:prstGeom>
          <a:solidFill>
            <a:schemeClr val="accent3">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Frequencies method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691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4BA50-17A5-431D-897D-92787329B905}"/>
              </a:ext>
            </a:extLst>
          </p:cNvPr>
          <p:cNvSpPr>
            <a:spLocks noGrp="1"/>
          </p:cNvSpPr>
          <p:nvPr>
            <p:ph type="ctrTitle"/>
          </p:nvPr>
        </p:nvSpPr>
        <p:spPr/>
        <p:txBody>
          <a:bodyPr/>
          <a:lstStyle/>
          <a:p>
            <a:r>
              <a:rPr lang="en-GB" dirty="0"/>
              <a:t>SPSS solution (2/4)</a:t>
            </a:r>
          </a:p>
        </p:txBody>
      </p:sp>
      <p:sp>
        <p:nvSpPr>
          <p:cNvPr id="3" name="Slide Number Placeholder 2">
            <a:extLst>
              <a:ext uri="{FF2B5EF4-FFF2-40B4-BE49-F238E27FC236}">
                <a16:creationId xmlns:a16="http://schemas.microsoft.com/office/drawing/2014/main" id="{21079987-4725-47E6-A452-83E1CF484270}"/>
              </a:ext>
            </a:extLst>
          </p:cNvPr>
          <p:cNvSpPr>
            <a:spLocks noGrp="1"/>
          </p:cNvSpPr>
          <p:nvPr>
            <p:ph type="sldNum" sz="quarter" idx="10"/>
          </p:nvPr>
        </p:nvSpPr>
        <p:spPr/>
        <p:txBody>
          <a:bodyPr/>
          <a:lstStyle/>
          <a:p>
            <a:pPr>
              <a:defRPr/>
            </a:pPr>
            <a:fld id="{B2A17A9D-C4E7-4BDD-89C0-ED51AD2FDA9D}" type="slidenum">
              <a:rPr lang="en-GB" smtClean="0"/>
              <a:pPr>
                <a:defRPr/>
              </a:pPr>
              <a:t>11</a:t>
            </a:fld>
            <a:endParaRPr lang="en-GB" dirty="0"/>
          </a:p>
        </p:txBody>
      </p:sp>
      <p:sp>
        <p:nvSpPr>
          <p:cNvPr id="4" name="Footer Placeholder 3">
            <a:extLst>
              <a:ext uri="{FF2B5EF4-FFF2-40B4-BE49-F238E27FC236}">
                <a16:creationId xmlns:a16="http://schemas.microsoft.com/office/drawing/2014/main" id="{063CEC19-39C6-4E49-8C34-FF2BFE7719AC}"/>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E459BDF8-A1D8-40F2-AEFB-C192FD62AA10}"/>
              </a:ext>
            </a:extLst>
          </p:cNvPr>
          <p:cNvSpPr/>
          <p:nvPr/>
        </p:nvSpPr>
        <p:spPr>
          <a:xfrm>
            <a:off x="611560" y="1268760"/>
            <a:ext cx="4572000" cy="646331"/>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Choose </a:t>
            </a:r>
            <a:r>
              <a:rPr lang="en-GB" u="sng" dirty="0">
                <a:latin typeface="Calibri" panose="020F0502020204030204" pitchFamily="34" charset="0"/>
                <a:ea typeface="Times New Roman" panose="02020603050405020304" pitchFamily="18" charset="0"/>
                <a:cs typeface="Calibri" panose="020F0502020204030204" pitchFamily="34" charset="0"/>
              </a:rPr>
              <a:t>M</a:t>
            </a:r>
            <a:r>
              <a:rPr lang="en-GB" dirty="0">
                <a:latin typeface="Calibri" panose="020F0502020204030204" pitchFamily="34" charset="0"/>
                <a:ea typeface="Times New Roman" panose="02020603050405020304" pitchFamily="18" charset="0"/>
                <a:cs typeface="Calibri" panose="020F0502020204030204" pitchFamily="34" charset="0"/>
              </a:rPr>
              <a:t>ean, S</a:t>
            </a:r>
            <a:r>
              <a:rPr lang="en-GB" u="sng" dirty="0">
                <a:latin typeface="Calibri" panose="020F0502020204030204" pitchFamily="34" charset="0"/>
                <a:ea typeface="Times New Roman" panose="02020603050405020304" pitchFamily="18" charset="0"/>
                <a:cs typeface="Calibri" panose="020F0502020204030204" pitchFamily="34" charset="0"/>
              </a:rPr>
              <a:t>t</a:t>
            </a:r>
            <a:r>
              <a:rPr lang="en-GB" dirty="0">
                <a:latin typeface="Calibri" panose="020F0502020204030204" pitchFamily="34" charset="0"/>
                <a:ea typeface="Times New Roman" panose="02020603050405020304" pitchFamily="18" charset="0"/>
                <a:cs typeface="Calibri" panose="020F0502020204030204" pitchFamily="34" charset="0"/>
              </a:rPr>
              <a:t>d.deviation, S.</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 mean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03811A8E-847E-4E9E-A763-6661DFAC41DB}"/>
              </a:ext>
            </a:extLst>
          </p:cNvPr>
          <p:cNvPicPr/>
          <p:nvPr/>
        </p:nvPicPr>
        <p:blipFill>
          <a:blip r:embed="rId2"/>
          <a:stretch>
            <a:fillRect/>
          </a:stretch>
        </p:blipFill>
        <p:spPr>
          <a:xfrm>
            <a:off x="672244" y="2013902"/>
            <a:ext cx="3539715" cy="3143303"/>
          </a:xfrm>
          <a:prstGeom prst="rect">
            <a:avLst/>
          </a:prstGeom>
        </p:spPr>
      </p:pic>
      <p:sp>
        <p:nvSpPr>
          <p:cNvPr id="7" name="Rectangle 6">
            <a:extLst>
              <a:ext uri="{FF2B5EF4-FFF2-40B4-BE49-F238E27FC236}">
                <a16:creationId xmlns:a16="http://schemas.microsoft.com/office/drawing/2014/main" id="{AE6F926A-A0D1-4403-BDB0-55550D8956C2}"/>
              </a:ext>
            </a:extLst>
          </p:cNvPr>
          <p:cNvSpPr/>
          <p:nvPr/>
        </p:nvSpPr>
        <p:spPr>
          <a:xfrm>
            <a:off x="609197" y="5190772"/>
            <a:ext cx="1522661"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a:t>
            </a:r>
            <a:r>
              <a:rPr lang="en-GB" u="sng" dirty="0">
                <a:latin typeface="Calibri" panose="020F0502020204030204" pitchFamily="34" charset="0"/>
                <a:ea typeface="Times New Roman" panose="02020603050405020304" pitchFamily="18" charset="0"/>
                <a:cs typeface="Calibri" panose="020F0502020204030204" pitchFamily="34" charset="0"/>
              </a:rPr>
              <a:t>C</a:t>
            </a:r>
            <a:r>
              <a:rPr lang="en-GB" dirty="0">
                <a:latin typeface="Calibri" panose="020F0502020204030204" pitchFamily="34" charset="0"/>
                <a:ea typeface="Times New Roman" panose="02020603050405020304" pitchFamily="18" charset="0"/>
                <a:cs typeface="Calibri" panose="020F0502020204030204" pitchFamily="34" charset="0"/>
              </a:rPr>
              <a:t>ontinue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15C47952-4A1E-4DA9-AF39-9A32D23AF5C4}"/>
              </a:ext>
            </a:extLst>
          </p:cNvPr>
          <p:cNvSpPr/>
          <p:nvPr/>
        </p:nvSpPr>
        <p:spPr>
          <a:xfrm>
            <a:off x="609197" y="5560104"/>
            <a:ext cx="94128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9B82988D-FCD4-4703-B13B-E2D208C13943}"/>
              </a:ext>
            </a:extLst>
          </p:cNvPr>
          <p:cNvSpPr/>
          <p:nvPr/>
        </p:nvSpPr>
        <p:spPr>
          <a:xfrm>
            <a:off x="6323428" y="2541442"/>
            <a:ext cx="1314784"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rPr>
              <a:t>SPSS output</a:t>
            </a:r>
            <a:endParaRPr lang="en-GB" dirty="0"/>
          </a:p>
        </p:txBody>
      </p:sp>
      <p:pic>
        <p:nvPicPr>
          <p:cNvPr id="10" name="Picture 9">
            <a:extLst>
              <a:ext uri="{FF2B5EF4-FFF2-40B4-BE49-F238E27FC236}">
                <a16:creationId xmlns:a16="http://schemas.microsoft.com/office/drawing/2014/main" id="{E8A627CA-26A4-4CD4-800E-4AA98EDA6A78}"/>
              </a:ext>
            </a:extLst>
          </p:cNvPr>
          <p:cNvPicPr/>
          <p:nvPr/>
        </p:nvPicPr>
        <p:blipFill>
          <a:blip r:embed="rId3"/>
          <a:stretch>
            <a:fillRect/>
          </a:stretch>
        </p:blipFill>
        <p:spPr>
          <a:xfrm>
            <a:off x="5724128" y="3137606"/>
            <a:ext cx="2513384" cy="2019599"/>
          </a:xfrm>
          <a:prstGeom prst="rect">
            <a:avLst/>
          </a:prstGeom>
        </p:spPr>
      </p:pic>
    </p:spTree>
    <p:extLst>
      <p:ext uri="{BB962C8B-B14F-4D97-AF65-F5344CB8AC3E}">
        <p14:creationId xmlns:p14="http://schemas.microsoft.com/office/powerpoint/2010/main" val="1842603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8AFB2-0EE1-4D6A-B7AC-4B7A40F28CE7}"/>
              </a:ext>
            </a:extLst>
          </p:cNvPr>
          <p:cNvSpPr>
            <a:spLocks noGrp="1"/>
          </p:cNvSpPr>
          <p:nvPr>
            <p:ph type="ctrTitle"/>
          </p:nvPr>
        </p:nvSpPr>
        <p:spPr/>
        <p:txBody>
          <a:bodyPr/>
          <a:lstStyle/>
          <a:p>
            <a:r>
              <a:rPr lang="en-GB" dirty="0"/>
              <a:t>SPSS solution (3/4)</a:t>
            </a:r>
          </a:p>
        </p:txBody>
      </p:sp>
      <p:sp>
        <p:nvSpPr>
          <p:cNvPr id="3" name="Slide Number Placeholder 2">
            <a:extLst>
              <a:ext uri="{FF2B5EF4-FFF2-40B4-BE49-F238E27FC236}">
                <a16:creationId xmlns:a16="http://schemas.microsoft.com/office/drawing/2014/main" id="{34EC5C3E-B72C-4AEF-A647-1E290483311F}"/>
              </a:ext>
            </a:extLst>
          </p:cNvPr>
          <p:cNvSpPr>
            <a:spLocks noGrp="1"/>
          </p:cNvSpPr>
          <p:nvPr>
            <p:ph type="sldNum" sz="quarter" idx="10"/>
          </p:nvPr>
        </p:nvSpPr>
        <p:spPr/>
        <p:txBody>
          <a:bodyPr/>
          <a:lstStyle/>
          <a:p>
            <a:pPr>
              <a:defRPr/>
            </a:pPr>
            <a:fld id="{B2A17A9D-C4E7-4BDD-89C0-ED51AD2FDA9D}" type="slidenum">
              <a:rPr lang="en-GB" smtClean="0"/>
              <a:pPr>
                <a:defRPr/>
              </a:pPr>
              <a:t>12</a:t>
            </a:fld>
            <a:endParaRPr lang="en-GB" dirty="0"/>
          </a:p>
        </p:txBody>
      </p:sp>
      <p:sp>
        <p:nvSpPr>
          <p:cNvPr id="4" name="Footer Placeholder 3">
            <a:extLst>
              <a:ext uri="{FF2B5EF4-FFF2-40B4-BE49-F238E27FC236}">
                <a16:creationId xmlns:a16="http://schemas.microsoft.com/office/drawing/2014/main" id="{B24EC598-549D-49CB-A65B-3A834859221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B227297A-095E-4036-9A1D-C5F61E53A388}"/>
              </a:ext>
            </a:extLst>
          </p:cNvPr>
          <p:cNvSpPr/>
          <p:nvPr/>
        </p:nvSpPr>
        <p:spPr>
          <a:xfrm>
            <a:off x="611560" y="1268760"/>
            <a:ext cx="8064896" cy="646331"/>
          </a:xfrm>
          <a:prstGeom prst="rect">
            <a:avLst/>
          </a:prstGeom>
          <a:solidFill>
            <a:schemeClr val="accent2">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Alternatively, you could use the SPSS Descriptives and Explore menus to provide the results.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57CB326C-B4D4-4DDF-A65B-1680AFED98E8}"/>
              </a:ext>
            </a:extLst>
          </p:cNvPr>
          <p:cNvSpPr/>
          <p:nvPr/>
        </p:nvSpPr>
        <p:spPr>
          <a:xfrm>
            <a:off x="601897" y="2182179"/>
            <a:ext cx="2115003" cy="369332"/>
          </a:xfrm>
          <a:prstGeom prst="rect">
            <a:avLst/>
          </a:prstGeom>
          <a:solidFill>
            <a:schemeClr val="accent3">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Descriptives method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167BFC74-9222-4F2F-993F-B02D7B1D9790}"/>
              </a:ext>
            </a:extLst>
          </p:cNvPr>
          <p:cNvSpPr/>
          <p:nvPr/>
        </p:nvSpPr>
        <p:spPr>
          <a:xfrm>
            <a:off x="2843808" y="2104987"/>
            <a:ext cx="5832648" cy="1754326"/>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 Statistics &gt;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escriptives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Transfer Sample_data_X into the </a:t>
            </a:r>
            <a:r>
              <a:rPr lang="en-GB" u="sng" dirty="0">
                <a:latin typeface="Calibri" panose="020F0502020204030204" pitchFamily="34" charset="0"/>
                <a:ea typeface="Times New Roman" panose="02020603050405020304" pitchFamily="18" charset="0"/>
                <a:cs typeface="Calibri" panose="020F0502020204030204" pitchFamily="34" charset="0"/>
              </a:rPr>
              <a:t>V</a:t>
            </a:r>
            <a:r>
              <a:rPr lang="en-GB" dirty="0">
                <a:latin typeface="Calibri" panose="020F0502020204030204" pitchFamily="34" charset="0"/>
                <a:ea typeface="Times New Roman" panose="02020603050405020304" pitchFamily="18" charset="0"/>
                <a:cs typeface="Calibri" panose="020F0502020204030204" pitchFamily="34" charset="0"/>
              </a:rPr>
              <a:t>ariable(s) box</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O</a:t>
            </a:r>
            <a:r>
              <a:rPr lang="en-GB" dirty="0">
                <a:latin typeface="Calibri" panose="020F0502020204030204" pitchFamily="34" charset="0"/>
                <a:ea typeface="Times New Roman" panose="02020603050405020304" pitchFamily="18" charset="0"/>
                <a:cs typeface="Calibri" panose="020F0502020204030204" pitchFamily="34" charset="0"/>
              </a:rPr>
              <a:t>ptions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Choose </a:t>
            </a:r>
            <a:r>
              <a:rPr lang="en-GB" u="sng" dirty="0">
                <a:latin typeface="Calibri" panose="020F0502020204030204" pitchFamily="34" charset="0"/>
                <a:ea typeface="Times New Roman" panose="02020603050405020304" pitchFamily="18" charset="0"/>
                <a:cs typeface="Calibri" panose="020F0502020204030204" pitchFamily="34" charset="0"/>
              </a:rPr>
              <a:t>M</a:t>
            </a:r>
            <a:r>
              <a:rPr lang="en-GB" dirty="0">
                <a:latin typeface="Calibri" panose="020F0502020204030204" pitchFamily="34" charset="0"/>
                <a:ea typeface="Times New Roman" panose="02020603050405020304" pitchFamily="18" charset="0"/>
                <a:cs typeface="Calibri" panose="020F0502020204030204" pitchFamily="34" charset="0"/>
              </a:rPr>
              <a:t>ean, S</a:t>
            </a:r>
            <a:r>
              <a:rPr lang="en-GB" u="sng" dirty="0">
                <a:latin typeface="Calibri" panose="020F0502020204030204" pitchFamily="34" charset="0"/>
                <a:ea typeface="Times New Roman" panose="02020603050405020304" pitchFamily="18" charset="0"/>
                <a:cs typeface="Calibri" panose="020F0502020204030204" pitchFamily="34" charset="0"/>
              </a:rPr>
              <a:t>t</a:t>
            </a:r>
            <a:r>
              <a:rPr lang="en-GB" dirty="0">
                <a:latin typeface="Calibri" panose="020F0502020204030204" pitchFamily="34" charset="0"/>
                <a:ea typeface="Times New Roman" panose="02020603050405020304" pitchFamily="18" charset="0"/>
                <a:cs typeface="Calibri" panose="020F0502020204030204" pitchFamily="34" charset="0"/>
              </a:rPr>
              <a:t>d.deviation, S.</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 mean</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a:t>
            </a:r>
            <a:r>
              <a:rPr lang="en-GB" u="sng" dirty="0">
                <a:latin typeface="Calibri" panose="020F0502020204030204" pitchFamily="34" charset="0"/>
                <a:ea typeface="Times New Roman" panose="02020603050405020304" pitchFamily="18" charset="0"/>
                <a:cs typeface="Calibri" panose="020F0502020204030204" pitchFamily="34" charset="0"/>
              </a:rPr>
              <a:t>C</a:t>
            </a:r>
            <a:r>
              <a:rPr lang="en-GB" dirty="0">
                <a:latin typeface="Calibri" panose="020F0502020204030204" pitchFamily="34" charset="0"/>
                <a:ea typeface="Times New Roman" panose="02020603050405020304" pitchFamily="18" charset="0"/>
                <a:cs typeface="Calibri" panose="020F0502020204030204" pitchFamily="34" charset="0"/>
              </a:rPr>
              <a:t>ontinue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6F97D1A6-6239-4D1F-A031-31D5CDC152A0}"/>
              </a:ext>
            </a:extLst>
          </p:cNvPr>
          <p:cNvPicPr/>
          <p:nvPr/>
        </p:nvPicPr>
        <p:blipFill>
          <a:blip r:embed="rId2"/>
          <a:stretch>
            <a:fillRect/>
          </a:stretch>
        </p:blipFill>
        <p:spPr>
          <a:xfrm>
            <a:off x="2987824" y="3870262"/>
            <a:ext cx="4441696" cy="2007010"/>
          </a:xfrm>
          <a:prstGeom prst="rect">
            <a:avLst/>
          </a:prstGeom>
        </p:spPr>
      </p:pic>
      <p:sp>
        <p:nvSpPr>
          <p:cNvPr id="9" name="Rectangle 8">
            <a:extLst>
              <a:ext uri="{FF2B5EF4-FFF2-40B4-BE49-F238E27FC236}">
                <a16:creationId xmlns:a16="http://schemas.microsoft.com/office/drawing/2014/main" id="{0981D899-E071-4881-B73B-C5F0309204BE}"/>
              </a:ext>
            </a:extLst>
          </p:cNvPr>
          <p:cNvSpPr/>
          <p:nvPr/>
        </p:nvSpPr>
        <p:spPr>
          <a:xfrm>
            <a:off x="1402116" y="4880041"/>
            <a:ext cx="1314784"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rPr>
              <a:t>SPSS output</a:t>
            </a:r>
            <a:endParaRPr lang="en-GB" dirty="0"/>
          </a:p>
        </p:txBody>
      </p:sp>
    </p:spTree>
    <p:extLst>
      <p:ext uri="{BB962C8B-B14F-4D97-AF65-F5344CB8AC3E}">
        <p14:creationId xmlns:p14="http://schemas.microsoft.com/office/powerpoint/2010/main" val="1249310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AA0CA-293B-4792-A297-8BE10E6D4FA0}"/>
              </a:ext>
            </a:extLst>
          </p:cNvPr>
          <p:cNvSpPr>
            <a:spLocks noGrp="1"/>
          </p:cNvSpPr>
          <p:nvPr>
            <p:ph type="ctrTitle"/>
          </p:nvPr>
        </p:nvSpPr>
        <p:spPr/>
        <p:txBody>
          <a:bodyPr/>
          <a:lstStyle/>
          <a:p>
            <a:r>
              <a:rPr lang="en-GB" dirty="0"/>
              <a:t>SPSS solution (4/4)</a:t>
            </a:r>
          </a:p>
        </p:txBody>
      </p:sp>
      <p:sp>
        <p:nvSpPr>
          <p:cNvPr id="3" name="Slide Number Placeholder 2">
            <a:extLst>
              <a:ext uri="{FF2B5EF4-FFF2-40B4-BE49-F238E27FC236}">
                <a16:creationId xmlns:a16="http://schemas.microsoft.com/office/drawing/2014/main" id="{2A55928B-F18E-42C9-B91E-529CCEE6A168}"/>
              </a:ext>
            </a:extLst>
          </p:cNvPr>
          <p:cNvSpPr>
            <a:spLocks noGrp="1"/>
          </p:cNvSpPr>
          <p:nvPr>
            <p:ph type="sldNum" sz="quarter" idx="10"/>
          </p:nvPr>
        </p:nvSpPr>
        <p:spPr/>
        <p:txBody>
          <a:bodyPr/>
          <a:lstStyle/>
          <a:p>
            <a:pPr>
              <a:defRPr/>
            </a:pPr>
            <a:fld id="{B2A17A9D-C4E7-4BDD-89C0-ED51AD2FDA9D}" type="slidenum">
              <a:rPr lang="en-GB" smtClean="0"/>
              <a:pPr>
                <a:defRPr/>
              </a:pPr>
              <a:t>13</a:t>
            </a:fld>
            <a:endParaRPr lang="en-GB" dirty="0"/>
          </a:p>
        </p:txBody>
      </p:sp>
      <p:sp>
        <p:nvSpPr>
          <p:cNvPr id="4" name="Footer Placeholder 3">
            <a:extLst>
              <a:ext uri="{FF2B5EF4-FFF2-40B4-BE49-F238E27FC236}">
                <a16:creationId xmlns:a16="http://schemas.microsoft.com/office/drawing/2014/main" id="{05B69284-70A2-4115-A564-56FAFFEBABF0}"/>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F7093A7-70FB-49D3-83C9-AD6AD5361882}"/>
              </a:ext>
            </a:extLst>
          </p:cNvPr>
          <p:cNvSpPr/>
          <p:nvPr/>
        </p:nvSpPr>
        <p:spPr>
          <a:xfrm>
            <a:off x="683568" y="1252918"/>
            <a:ext cx="1679242" cy="369332"/>
          </a:xfrm>
          <a:prstGeom prst="rect">
            <a:avLst/>
          </a:prstGeom>
          <a:solidFill>
            <a:schemeClr val="accent3">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Explore method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24445631-4C6A-4AB9-B602-EBBE0D46E295}"/>
              </a:ext>
            </a:extLst>
          </p:cNvPr>
          <p:cNvSpPr/>
          <p:nvPr/>
        </p:nvSpPr>
        <p:spPr>
          <a:xfrm>
            <a:off x="2519654" y="1225882"/>
            <a:ext cx="6120680" cy="1754326"/>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 Statistics &gt; </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xplore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Transfer Sample_data_X into the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ependent List box</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Choose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escriptives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a:t>
            </a:r>
            <a:r>
              <a:rPr lang="en-GB" u="sng" dirty="0">
                <a:latin typeface="Calibri" panose="020F0502020204030204" pitchFamily="34" charset="0"/>
                <a:ea typeface="Times New Roman" panose="02020603050405020304" pitchFamily="18" charset="0"/>
                <a:cs typeface="Calibri" panose="020F0502020204030204" pitchFamily="34" charset="0"/>
              </a:rPr>
              <a:t>C</a:t>
            </a:r>
            <a:r>
              <a:rPr lang="en-GB" dirty="0">
                <a:latin typeface="Calibri" panose="020F0502020204030204" pitchFamily="34" charset="0"/>
                <a:ea typeface="Times New Roman" panose="02020603050405020304" pitchFamily="18" charset="0"/>
                <a:cs typeface="Calibri" panose="020F0502020204030204" pitchFamily="34" charset="0"/>
              </a:rPr>
              <a:t>ontinue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1577914F-6EAF-48E3-8E19-F00369FF6E9C}"/>
              </a:ext>
            </a:extLst>
          </p:cNvPr>
          <p:cNvPicPr/>
          <p:nvPr/>
        </p:nvPicPr>
        <p:blipFill>
          <a:blip r:embed="rId2"/>
          <a:stretch>
            <a:fillRect/>
          </a:stretch>
        </p:blipFill>
        <p:spPr>
          <a:xfrm>
            <a:off x="2541678" y="2980208"/>
            <a:ext cx="4838634" cy="2969072"/>
          </a:xfrm>
          <a:prstGeom prst="rect">
            <a:avLst/>
          </a:prstGeom>
        </p:spPr>
      </p:pic>
      <p:sp>
        <p:nvSpPr>
          <p:cNvPr id="8" name="Rectangle 7">
            <a:extLst>
              <a:ext uri="{FF2B5EF4-FFF2-40B4-BE49-F238E27FC236}">
                <a16:creationId xmlns:a16="http://schemas.microsoft.com/office/drawing/2014/main" id="{EFB56F91-A5E5-4135-8A54-A6E5B589376B}"/>
              </a:ext>
            </a:extLst>
          </p:cNvPr>
          <p:cNvSpPr/>
          <p:nvPr/>
        </p:nvSpPr>
        <p:spPr>
          <a:xfrm>
            <a:off x="1106296" y="4440683"/>
            <a:ext cx="1314784"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rPr>
              <a:t>SPSS output</a:t>
            </a:r>
            <a:endParaRPr lang="en-GB" dirty="0"/>
          </a:p>
        </p:txBody>
      </p:sp>
    </p:spTree>
    <p:extLst>
      <p:ext uri="{BB962C8B-B14F-4D97-AF65-F5344CB8AC3E}">
        <p14:creationId xmlns:p14="http://schemas.microsoft.com/office/powerpoint/2010/main" val="3755391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itle 1"/>
          <p:cNvSpPr>
            <a:spLocks noGrp="1"/>
          </p:cNvSpPr>
          <p:nvPr>
            <p:ph type="ctrTitle"/>
          </p:nvPr>
        </p:nvSpPr>
        <p:spPr>
          <a:xfrm>
            <a:off x="500063" y="285750"/>
            <a:ext cx="6929437" cy="714375"/>
          </a:xfrm>
        </p:spPr>
        <p:txBody>
          <a:bodyPr/>
          <a:lstStyle/>
          <a:p>
            <a:r>
              <a:rPr lang="en-GB">
                <a:latin typeface="Arial" charset="0"/>
                <a:cs typeface="Arial" charset="0"/>
              </a:rPr>
              <a:t>Population Confidence Intervals (CI)</a:t>
            </a:r>
          </a:p>
        </p:txBody>
      </p:sp>
      <p:sp>
        <p:nvSpPr>
          <p:cNvPr id="3" name="Slide Number Placeholder 2"/>
          <p:cNvSpPr>
            <a:spLocks noGrp="1"/>
          </p:cNvSpPr>
          <p:nvPr>
            <p:ph type="sldNum" sz="quarter" idx="10"/>
          </p:nvPr>
        </p:nvSpPr>
        <p:spPr/>
        <p:txBody>
          <a:bodyPr/>
          <a:lstStyle/>
          <a:p>
            <a:pPr>
              <a:defRPr/>
            </a:pPr>
            <a:fld id="{F839FB79-F45A-440D-B5A3-F5FF344ACD2D}" type="slidenum">
              <a:rPr lang="en-GB" smtClean="0"/>
              <a:pPr>
                <a:defRPr/>
              </a:pPr>
              <a:t>14</a:t>
            </a:fld>
            <a:endParaRPr lang="en-GB" dirty="0"/>
          </a:p>
        </p:txBody>
      </p:sp>
      <p:sp>
        <p:nvSpPr>
          <p:cNvPr id="1024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0249" name="TextBox 5"/>
          <p:cNvSpPr txBox="1">
            <a:spLocks noChangeArrowheads="1"/>
          </p:cNvSpPr>
          <p:nvPr/>
        </p:nvSpPr>
        <p:spPr bwMode="auto">
          <a:xfrm>
            <a:off x="428625" y="2743146"/>
            <a:ext cx="253632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dirty="0"/>
              <a:t>We can re-arrange Equation (4.9) to given Equation (5.15):</a:t>
            </a:r>
          </a:p>
        </p:txBody>
      </p:sp>
      <p:graphicFrame>
        <p:nvGraphicFramePr>
          <p:cNvPr id="10242" name="Object 5"/>
          <p:cNvGraphicFramePr>
            <a:graphicFrameLocks noChangeAspect="1"/>
          </p:cNvGraphicFramePr>
          <p:nvPr>
            <p:extLst>
              <p:ext uri="{D42A27DB-BD31-4B8C-83A1-F6EECF244321}">
                <p14:modId xmlns:p14="http://schemas.microsoft.com/office/powerpoint/2010/main" val="298230640"/>
              </p:ext>
            </p:extLst>
          </p:nvPr>
        </p:nvGraphicFramePr>
        <p:xfrm>
          <a:off x="3491880" y="2758164"/>
          <a:ext cx="1428750" cy="649288"/>
        </p:xfrm>
        <a:graphic>
          <a:graphicData uri="http://schemas.openxmlformats.org/presentationml/2006/ole">
            <mc:AlternateContent xmlns:mc="http://schemas.openxmlformats.org/markup-compatibility/2006">
              <mc:Choice xmlns:v="urn:schemas-microsoft-com:vml" Requires="v">
                <p:oleObj spid="_x0000_s10391" name="Microsoft Equation 3.0" r:id="rId3" imgW="838080" imgH="380880" progId="">
                  <p:embed/>
                </p:oleObj>
              </mc:Choice>
              <mc:Fallback>
                <p:oleObj name="Microsoft Equation 3.0" r:id="rId3" imgW="838080" imgH="380880" progId="">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2758164"/>
                        <a:ext cx="1428750" cy="649288"/>
                      </a:xfrm>
                      <a:prstGeom prst="rect">
                        <a:avLst/>
                      </a:prstGeom>
                      <a:solidFill>
                        <a:schemeClr val="accent6">
                          <a:lumMod val="60000"/>
                          <a:lumOff val="40000"/>
                        </a:schemeClr>
                      </a:solidFill>
                      <a:ln>
                        <a:noFill/>
                      </a:ln>
                      <a:effectLst/>
                    </p:spPr>
                  </p:pic>
                </p:oleObj>
              </mc:Fallback>
            </mc:AlternateContent>
          </a:graphicData>
        </a:graphic>
      </p:graphicFrame>
      <p:sp>
        <p:nvSpPr>
          <p:cNvPr id="10251" name="Rectangle 8"/>
          <p:cNvSpPr>
            <a:spLocks noChangeArrowheads="1"/>
          </p:cNvSpPr>
          <p:nvPr/>
        </p:nvSpPr>
        <p:spPr bwMode="auto">
          <a:xfrm>
            <a:off x="500063" y="1339429"/>
            <a:ext cx="8429625" cy="1323439"/>
          </a:xfrm>
          <a:prstGeom prst="rect">
            <a:avLst/>
          </a:prstGeom>
          <a:solidFill>
            <a:schemeClr val="accent3">
              <a:lumMod val="20000"/>
              <a:lumOff val="80000"/>
            </a:schemeClr>
          </a:solidFill>
          <a:ln>
            <a:noFill/>
          </a:ln>
        </p:spPr>
        <p:txBody>
          <a:bodyPr>
            <a:spAutoFit/>
          </a:bodyPr>
          <a:lstStyle/>
          <a:p>
            <a:r>
              <a:rPr lang="en-GB" sz="1600" dirty="0"/>
              <a:t>If we assume that the sampling distribution of the sample means are normally distributed then we can provide a measure of this error in terms of a probability value that the value of the population mean will lie within a specified interval - called an </a:t>
            </a:r>
            <a:r>
              <a:rPr lang="en-GB" sz="1600" dirty="0">
                <a:solidFill>
                  <a:srgbClr val="FF0000"/>
                </a:solidFill>
              </a:rPr>
              <a:t>interval estimate</a:t>
            </a:r>
            <a:r>
              <a:rPr lang="en-GB" sz="1600" dirty="0"/>
              <a:t> (or </a:t>
            </a:r>
            <a:r>
              <a:rPr lang="en-GB" sz="1600" dirty="0">
                <a:solidFill>
                  <a:srgbClr val="FF0000"/>
                </a:solidFill>
              </a:rPr>
              <a:t>confidence interval, CI</a:t>
            </a:r>
            <a:r>
              <a:rPr lang="en-GB" sz="1600" dirty="0"/>
              <a:t>), where the interval is centered at the point estimate for the population mean.</a:t>
            </a:r>
          </a:p>
        </p:txBody>
      </p:sp>
      <p:sp>
        <p:nvSpPr>
          <p:cNvPr id="10252" name="TextBox 9"/>
          <p:cNvSpPr txBox="1">
            <a:spLocks noChangeArrowheads="1"/>
          </p:cNvSpPr>
          <p:nvPr/>
        </p:nvSpPr>
        <p:spPr bwMode="auto">
          <a:xfrm>
            <a:off x="6372200" y="3570540"/>
            <a:ext cx="33033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For a 95% CI, Z= ± 1.96</a:t>
            </a:r>
          </a:p>
        </p:txBody>
      </p:sp>
      <p:graphicFrame>
        <p:nvGraphicFramePr>
          <p:cNvPr id="10243" name="Object 6"/>
          <p:cNvGraphicFramePr>
            <a:graphicFrameLocks noChangeAspect="1"/>
          </p:cNvGraphicFramePr>
          <p:nvPr>
            <p:extLst>
              <p:ext uri="{D42A27DB-BD31-4B8C-83A1-F6EECF244321}">
                <p14:modId xmlns:p14="http://schemas.microsoft.com/office/powerpoint/2010/main" val="1858829961"/>
              </p:ext>
            </p:extLst>
          </p:nvPr>
        </p:nvGraphicFramePr>
        <p:xfrm>
          <a:off x="6948264" y="4149080"/>
          <a:ext cx="1643062" cy="608013"/>
        </p:xfrm>
        <a:graphic>
          <a:graphicData uri="http://schemas.openxmlformats.org/presentationml/2006/ole">
            <mc:AlternateContent xmlns:mc="http://schemas.openxmlformats.org/markup-compatibility/2006">
              <mc:Choice xmlns:v="urn:schemas-microsoft-com:vml" Requires="v">
                <p:oleObj spid="_x0000_s10392" name="Equation" r:id="rId5" imgW="1028520" imgH="380880" progId="Equation.3">
                  <p:embed/>
                </p:oleObj>
              </mc:Choice>
              <mc:Fallback>
                <p:oleObj name="Equation" r:id="rId5" imgW="1028520" imgH="38088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48264" y="4149080"/>
                        <a:ext cx="1643062" cy="608013"/>
                      </a:xfrm>
                      <a:prstGeom prst="rect">
                        <a:avLst/>
                      </a:prstGeom>
                      <a:solidFill>
                        <a:srgbClr val="FF99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4" name="Object 7"/>
          <p:cNvGraphicFramePr>
            <a:graphicFrameLocks noChangeAspect="1"/>
          </p:cNvGraphicFramePr>
          <p:nvPr>
            <p:extLst>
              <p:ext uri="{D42A27DB-BD31-4B8C-83A1-F6EECF244321}">
                <p14:modId xmlns:p14="http://schemas.microsoft.com/office/powerpoint/2010/main" val="1831392764"/>
              </p:ext>
            </p:extLst>
          </p:nvPr>
        </p:nvGraphicFramePr>
        <p:xfrm>
          <a:off x="6948264" y="4844105"/>
          <a:ext cx="1662112" cy="608012"/>
        </p:xfrm>
        <a:graphic>
          <a:graphicData uri="http://schemas.openxmlformats.org/presentationml/2006/ole">
            <mc:AlternateContent xmlns:mc="http://schemas.openxmlformats.org/markup-compatibility/2006">
              <mc:Choice xmlns:v="urn:schemas-microsoft-com:vml" Requires="v">
                <p:oleObj spid="_x0000_s10393" name="Equation" r:id="rId7" imgW="1041120" imgH="380880" progId="Equation.3">
                  <p:embed/>
                </p:oleObj>
              </mc:Choice>
              <mc:Fallback>
                <p:oleObj name="Equation" r:id="rId7" imgW="1041120" imgH="38088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48264" y="4844105"/>
                        <a:ext cx="1662112" cy="608012"/>
                      </a:xfrm>
                      <a:prstGeom prst="rect">
                        <a:avLst/>
                      </a:prstGeom>
                      <a:solidFill>
                        <a:srgbClr val="CCFF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 name="Picture 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071999" y="3407452"/>
            <a:ext cx="3785563" cy="259228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ctrTitle"/>
          </p:nvPr>
        </p:nvSpPr>
        <p:spPr>
          <a:xfrm>
            <a:off x="500063" y="285750"/>
            <a:ext cx="8176393" cy="714375"/>
          </a:xfrm>
          <a:solidFill>
            <a:schemeClr val="accent4">
              <a:lumMod val="20000"/>
              <a:lumOff val="80000"/>
            </a:schemeClr>
          </a:solidFill>
        </p:spPr>
        <p:txBody>
          <a:bodyPr/>
          <a:lstStyle/>
          <a:p>
            <a:r>
              <a:rPr lang="en-GB" dirty="0">
                <a:latin typeface="Arial" charset="0"/>
                <a:cs typeface="Arial" charset="0"/>
              </a:rPr>
              <a:t>CI Estimate for </a:t>
            </a:r>
            <a:r>
              <a:rPr lang="el-GR" dirty="0">
                <a:latin typeface="Arial" charset="0"/>
                <a:cs typeface="Arial" charset="0"/>
              </a:rPr>
              <a:t>μ</a:t>
            </a:r>
            <a:r>
              <a:rPr lang="en-GB" dirty="0">
                <a:latin typeface="Arial" charset="0"/>
                <a:cs typeface="Arial" charset="0"/>
              </a:rPr>
              <a:t> (</a:t>
            </a:r>
            <a:r>
              <a:rPr lang="el-GR" dirty="0">
                <a:latin typeface="Arial" charset="0"/>
                <a:cs typeface="Arial" charset="0"/>
              </a:rPr>
              <a:t>σ</a:t>
            </a:r>
            <a:r>
              <a:rPr lang="en-GB" dirty="0">
                <a:latin typeface="Arial" charset="0"/>
                <a:cs typeface="Arial" charset="0"/>
              </a:rPr>
              <a:t> unknown, n &lt; 30)</a:t>
            </a:r>
          </a:p>
        </p:txBody>
      </p:sp>
      <p:sp>
        <p:nvSpPr>
          <p:cNvPr id="3" name="Slide Number Placeholder 2"/>
          <p:cNvSpPr>
            <a:spLocks noGrp="1"/>
          </p:cNvSpPr>
          <p:nvPr>
            <p:ph type="sldNum" sz="quarter" idx="10"/>
          </p:nvPr>
        </p:nvSpPr>
        <p:spPr/>
        <p:txBody>
          <a:bodyPr/>
          <a:lstStyle/>
          <a:p>
            <a:pPr>
              <a:defRPr/>
            </a:pPr>
            <a:fld id="{4D9F4220-26BF-48BF-825E-AEA035B4B92B}" type="slidenum">
              <a:rPr lang="en-GB" smtClean="0"/>
              <a:pPr>
                <a:defRPr/>
              </a:pPr>
              <a:t>15</a:t>
            </a:fld>
            <a:endParaRPr lang="en-GB" dirty="0"/>
          </a:p>
        </p:txBody>
      </p:sp>
      <p:sp>
        <p:nvSpPr>
          <p:cNvPr id="3379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3797" name="Rectangle 4"/>
          <p:cNvSpPr>
            <a:spLocks noChangeArrowheads="1"/>
          </p:cNvSpPr>
          <p:nvPr/>
        </p:nvSpPr>
        <p:spPr bwMode="auto">
          <a:xfrm>
            <a:off x="500063" y="1285875"/>
            <a:ext cx="8104385"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In the previous example we calculated the point and interval estimates when the population was normally distributed but the population standard deviation was known. </a:t>
            </a:r>
          </a:p>
          <a:p>
            <a:endParaRPr lang="en-GB" dirty="0"/>
          </a:p>
          <a:p>
            <a:r>
              <a:rPr lang="en-GB" dirty="0"/>
              <a:t>In most cases the </a:t>
            </a:r>
            <a:r>
              <a:rPr lang="en-GB" dirty="0">
                <a:solidFill>
                  <a:srgbClr val="7030A0"/>
                </a:solidFill>
              </a:rPr>
              <a:t>population standard deviation would be an unknown value</a:t>
            </a:r>
            <a:r>
              <a:rPr lang="en-GB" dirty="0"/>
              <a:t> and we would have to use the sample value to estimate the population value with associated errors. </a:t>
            </a:r>
          </a:p>
          <a:p>
            <a:endParaRPr lang="en-GB" dirty="0"/>
          </a:p>
          <a:p>
            <a:r>
              <a:rPr lang="en-GB" dirty="0"/>
              <a:t>The </a:t>
            </a:r>
            <a:r>
              <a:rPr lang="en-GB" dirty="0">
                <a:solidFill>
                  <a:srgbClr val="7030A0"/>
                </a:solidFill>
              </a:rPr>
              <a:t>population mean estimate</a:t>
            </a:r>
            <a:r>
              <a:rPr lang="en-GB" dirty="0"/>
              <a:t> is still given by the value of the </a:t>
            </a:r>
            <a:r>
              <a:rPr lang="en-GB" dirty="0">
                <a:solidFill>
                  <a:srgbClr val="7030A0"/>
                </a:solidFill>
              </a:rPr>
              <a:t>sample mean</a:t>
            </a:r>
            <a:r>
              <a:rPr lang="en-GB" dirty="0"/>
              <a:t> but </a:t>
            </a:r>
            <a:r>
              <a:rPr lang="en-GB" dirty="0">
                <a:solidFill>
                  <a:srgbClr val="7030A0"/>
                </a:solidFill>
              </a:rPr>
              <a:t>what about the confidence interval</a:t>
            </a:r>
            <a:r>
              <a:rPr lang="en-GB" dirty="0"/>
              <a:t>? In the previous example the sample mean and size were used to provide this interval but in the new case we have an extra unknown, that as to be estimated from the sample data, to find this confidence interval.</a:t>
            </a:r>
          </a:p>
        </p:txBody>
      </p:sp>
      <p:sp>
        <p:nvSpPr>
          <p:cNvPr id="6" name="Rectangle 5"/>
          <p:cNvSpPr/>
          <p:nvPr/>
        </p:nvSpPr>
        <p:spPr>
          <a:xfrm>
            <a:off x="500063" y="5072063"/>
            <a:ext cx="8176393" cy="646112"/>
          </a:xfrm>
          <a:prstGeom prst="rect">
            <a:avLst/>
          </a:prstGeom>
          <a:solidFill>
            <a:schemeClr val="accent6">
              <a:lumMod val="60000"/>
              <a:lumOff val="40000"/>
            </a:schemeClr>
          </a:solidFill>
        </p:spPr>
        <p:txBody>
          <a:bodyPr wrap="square">
            <a:spAutoFit/>
          </a:bodyPr>
          <a:lstStyle/>
          <a:p>
            <a:pPr>
              <a:defRPr/>
            </a:pPr>
            <a:r>
              <a:rPr lang="en-GB" dirty="0"/>
              <a:t>This is often the case in many student research projects. They handle small sizes and the population standard deviation is unknown.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ctrTitle"/>
          </p:nvPr>
        </p:nvSpPr>
        <p:spPr>
          <a:xfrm>
            <a:off x="500063" y="285750"/>
            <a:ext cx="8176393" cy="714375"/>
          </a:xfrm>
          <a:noFill/>
        </p:spPr>
        <p:txBody>
          <a:bodyPr/>
          <a:lstStyle/>
          <a:p>
            <a:r>
              <a:rPr lang="en-GB" dirty="0">
                <a:latin typeface="Arial" charset="0"/>
                <a:cs typeface="Arial" charset="0"/>
              </a:rPr>
              <a:t>Student’s t-distribution</a:t>
            </a:r>
          </a:p>
        </p:txBody>
      </p:sp>
      <p:sp>
        <p:nvSpPr>
          <p:cNvPr id="3" name="Slide Number Placeholder 2"/>
          <p:cNvSpPr>
            <a:spLocks noGrp="1"/>
          </p:cNvSpPr>
          <p:nvPr>
            <p:ph type="sldNum" sz="quarter" idx="10"/>
          </p:nvPr>
        </p:nvSpPr>
        <p:spPr/>
        <p:txBody>
          <a:bodyPr/>
          <a:lstStyle/>
          <a:p>
            <a:pPr>
              <a:defRPr/>
            </a:pPr>
            <a:fld id="{2D76E2A4-16E2-41FE-81DD-1948E3B3F3A9}" type="slidenum">
              <a:rPr lang="en-GB" smtClean="0"/>
              <a:pPr>
                <a:defRPr/>
              </a:pPr>
              <a:t>16</a:t>
            </a:fld>
            <a:endParaRPr lang="en-GB" dirty="0"/>
          </a:p>
        </p:txBody>
      </p:sp>
      <p:sp>
        <p:nvSpPr>
          <p:cNvPr id="1331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13314" name="Object 2"/>
          <p:cNvGraphicFramePr>
            <a:graphicFrameLocks noChangeAspect="1"/>
          </p:cNvGraphicFramePr>
          <p:nvPr>
            <p:extLst>
              <p:ext uri="{D42A27DB-BD31-4B8C-83A1-F6EECF244321}">
                <p14:modId xmlns:p14="http://schemas.microsoft.com/office/powerpoint/2010/main" val="185094841"/>
              </p:ext>
            </p:extLst>
          </p:nvPr>
        </p:nvGraphicFramePr>
        <p:xfrm>
          <a:off x="1403648" y="2460055"/>
          <a:ext cx="1068686" cy="899409"/>
        </p:xfrm>
        <a:graphic>
          <a:graphicData uri="http://schemas.openxmlformats.org/presentationml/2006/ole">
            <mc:AlternateContent xmlns:mc="http://schemas.openxmlformats.org/markup-compatibility/2006">
              <mc:Choice xmlns:v="urn:schemas-microsoft-com:vml" Requires="v">
                <p:oleObj spid="_x0000_s13409" name="Equation" r:id="rId3" imgW="647640" imgH="545760" progId="Equation.3">
                  <p:embed/>
                </p:oleObj>
              </mc:Choice>
              <mc:Fallback>
                <p:oleObj name="Equation" r:id="rId3" imgW="647640" imgH="54576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2460055"/>
                        <a:ext cx="1068686" cy="899409"/>
                      </a:xfrm>
                      <a:prstGeom prst="rect">
                        <a:avLst/>
                      </a:prstGeom>
                      <a:solidFill>
                        <a:srgbClr val="FFCC00"/>
                      </a:solidFill>
                      <a:ln>
                        <a:noFill/>
                      </a:ln>
                      <a:effectLst/>
                    </p:spPr>
                  </p:pic>
                </p:oleObj>
              </mc:Fallback>
            </mc:AlternateContent>
          </a:graphicData>
        </a:graphic>
      </p:graphicFrame>
      <p:sp>
        <p:nvSpPr>
          <p:cNvPr id="13320" name="Rectangle 6"/>
          <p:cNvSpPr>
            <a:spLocks noChangeArrowheads="1"/>
          </p:cNvSpPr>
          <p:nvPr/>
        </p:nvSpPr>
        <p:spPr bwMode="auto">
          <a:xfrm>
            <a:off x="520663" y="1329589"/>
            <a:ext cx="815579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If we have a small sample and the population is unknown then we can use the </a:t>
            </a:r>
            <a:r>
              <a:rPr lang="en-GB" dirty="0">
                <a:solidFill>
                  <a:srgbClr val="FF0000"/>
                </a:solidFill>
              </a:rPr>
              <a:t>Student’s t distribution</a:t>
            </a:r>
            <a:r>
              <a:rPr lang="en-GB" dirty="0"/>
              <a:t> defined by equation (6.27) to estimate a confidence interval</a:t>
            </a:r>
          </a:p>
        </p:txBody>
      </p:sp>
      <p:sp>
        <p:nvSpPr>
          <p:cNvPr id="8" name="TextBox 7"/>
          <p:cNvSpPr txBox="1"/>
          <p:nvPr/>
        </p:nvSpPr>
        <p:spPr>
          <a:xfrm>
            <a:off x="4486640" y="2289814"/>
            <a:ext cx="4218384" cy="1815882"/>
          </a:xfrm>
          <a:prstGeom prst="rect">
            <a:avLst/>
          </a:prstGeom>
          <a:solidFill>
            <a:schemeClr val="accent5">
              <a:lumMod val="20000"/>
              <a:lumOff val="80000"/>
            </a:schemeClr>
          </a:solidFill>
        </p:spPr>
        <p:txBody>
          <a:bodyPr wrap="square">
            <a:spAutoFit/>
          </a:bodyPr>
          <a:lstStyle/>
          <a:p>
            <a:pPr>
              <a:defRPr/>
            </a:pPr>
            <a:r>
              <a:rPr lang="en-GB" sz="1600" dirty="0"/>
              <a:t>Assumptions:</a:t>
            </a:r>
          </a:p>
          <a:p>
            <a:pPr>
              <a:defRPr/>
            </a:pPr>
            <a:endParaRPr lang="en-GB" sz="1600" dirty="0"/>
          </a:p>
          <a:p>
            <a:pPr marL="342900" indent="-342900">
              <a:buFont typeface="+mj-lt"/>
              <a:buAutoNum type="arabicPeriod"/>
              <a:defRPr/>
            </a:pPr>
            <a:r>
              <a:rPr lang="en-GB" sz="1600" dirty="0"/>
              <a:t>Population standard deviation unknown</a:t>
            </a:r>
          </a:p>
          <a:p>
            <a:pPr marL="342900" indent="-342900">
              <a:buFont typeface="+mj-lt"/>
              <a:buAutoNum type="arabicPeriod"/>
              <a:defRPr/>
            </a:pPr>
            <a:r>
              <a:rPr lang="en-GB" sz="1600" dirty="0"/>
              <a:t>Population is normally distributed (or approximately)</a:t>
            </a:r>
          </a:p>
          <a:p>
            <a:pPr marL="342900" indent="-342900">
              <a:buFont typeface="+mj-lt"/>
              <a:buAutoNum type="arabicPeriod"/>
              <a:defRPr/>
            </a:pPr>
            <a:r>
              <a:rPr lang="en-GB" sz="1600" dirty="0"/>
              <a:t>Use large samples if population not normal</a:t>
            </a:r>
          </a:p>
        </p:txBody>
      </p:sp>
      <p:sp>
        <p:nvSpPr>
          <p:cNvPr id="12" name="Rectangle 11">
            <a:extLst>
              <a:ext uri="{FF2B5EF4-FFF2-40B4-BE49-F238E27FC236}">
                <a16:creationId xmlns:a16="http://schemas.microsoft.com/office/drawing/2014/main" id="{46C113A1-0636-4F2E-BD8B-5B0F3937446F}"/>
              </a:ext>
            </a:extLst>
          </p:cNvPr>
          <p:cNvSpPr/>
          <p:nvPr/>
        </p:nvSpPr>
        <p:spPr>
          <a:xfrm>
            <a:off x="546407" y="4177623"/>
            <a:ext cx="2971217"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With the degrees of freedom is given by equation (5.19):</a:t>
            </a:r>
            <a:endParaRPr lang="en-GB" dirty="0"/>
          </a:p>
        </p:txBody>
      </p:sp>
      <p:pic>
        <p:nvPicPr>
          <p:cNvPr id="13" name="Picture 12">
            <a:extLst>
              <a:ext uri="{FF2B5EF4-FFF2-40B4-BE49-F238E27FC236}">
                <a16:creationId xmlns:a16="http://schemas.microsoft.com/office/drawing/2014/main" id="{2BEC77DE-01F2-498F-BE84-CA15D922596C}"/>
              </a:ext>
            </a:extLst>
          </p:cNvPr>
          <p:cNvPicPr>
            <a:picLocks noChangeAspect="1"/>
          </p:cNvPicPr>
          <p:nvPr/>
        </p:nvPicPr>
        <p:blipFill>
          <a:blip r:embed="rId5"/>
          <a:stretch>
            <a:fillRect/>
          </a:stretch>
        </p:blipFill>
        <p:spPr>
          <a:xfrm>
            <a:off x="3707904" y="4390079"/>
            <a:ext cx="1200000" cy="495238"/>
          </a:xfrm>
          <a:prstGeom prst="rect">
            <a:avLst/>
          </a:prstGeom>
        </p:spPr>
      </p:pic>
      <p:sp>
        <p:nvSpPr>
          <p:cNvPr id="14" name="Rectangle 13">
            <a:extLst>
              <a:ext uri="{FF2B5EF4-FFF2-40B4-BE49-F238E27FC236}">
                <a16:creationId xmlns:a16="http://schemas.microsoft.com/office/drawing/2014/main" id="{BFFDA6D0-2E5F-4905-8927-0E48E32830A9}"/>
              </a:ext>
            </a:extLst>
          </p:cNvPr>
          <p:cNvSpPr/>
          <p:nvPr/>
        </p:nvSpPr>
        <p:spPr>
          <a:xfrm>
            <a:off x="1043608" y="5033784"/>
            <a:ext cx="3060877"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The confidence interval is given by equation (5.20):</a:t>
            </a:r>
            <a:endParaRPr lang="en-GB" dirty="0"/>
          </a:p>
        </p:txBody>
      </p:sp>
      <p:pic>
        <p:nvPicPr>
          <p:cNvPr id="15" name="Picture 14">
            <a:extLst>
              <a:ext uri="{FF2B5EF4-FFF2-40B4-BE49-F238E27FC236}">
                <a16:creationId xmlns:a16="http://schemas.microsoft.com/office/drawing/2014/main" id="{8CD23099-0654-4E50-AAF7-5737D6EBEF3E}"/>
              </a:ext>
            </a:extLst>
          </p:cNvPr>
          <p:cNvPicPr>
            <a:picLocks noChangeAspect="1"/>
          </p:cNvPicPr>
          <p:nvPr/>
        </p:nvPicPr>
        <p:blipFill>
          <a:blip r:embed="rId6"/>
          <a:stretch>
            <a:fillRect/>
          </a:stretch>
        </p:blipFill>
        <p:spPr>
          <a:xfrm>
            <a:off x="3995936" y="5033784"/>
            <a:ext cx="3695238" cy="82857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ctrTitle"/>
          </p:nvPr>
        </p:nvSpPr>
        <p:spPr>
          <a:xfrm>
            <a:off x="500063" y="285750"/>
            <a:ext cx="6929437" cy="714375"/>
          </a:xfrm>
        </p:spPr>
        <p:txBody>
          <a:bodyPr/>
          <a:lstStyle/>
          <a:p>
            <a:r>
              <a:rPr lang="en-GB">
                <a:latin typeface="Arial" charset="0"/>
                <a:cs typeface="Arial" charset="0"/>
              </a:rPr>
              <a:t>Properties of the t-distribution</a:t>
            </a:r>
          </a:p>
        </p:txBody>
      </p:sp>
      <p:sp>
        <p:nvSpPr>
          <p:cNvPr id="3" name="Slide Number Placeholder 2"/>
          <p:cNvSpPr>
            <a:spLocks noGrp="1"/>
          </p:cNvSpPr>
          <p:nvPr>
            <p:ph type="sldNum" sz="quarter" idx="10"/>
          </p:nvPr>
        </p:nvSpPr>
        <p:spPr/>
        <p:txBody>
          <a:bodyPr/>
          <a:lstStyle/>
          <a:p>
            <a:pPr>
              <a:defRPr/>
            </a:pPr>
            <a:fld id="{9FEC24E1-4BFE-46E4-B596-8FDBA8E22921}" type="slidenum">
              <a:rPr lang="en-GB" smtClean="0"/>
              <a:pPr>
                <a:defRPr/>
              </a:pPr>
              <a:t>17</a:t>
            </a:fld>
            <a:endParaRPr lang="en-GB" dirty="0"/>
          </a:p>
        </p:txBody>
      </p:sp>
      <p:sp>
        <p:nvSpPr>
          <p:cNvPr id="3482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4821" name="Rectangle 4"/>
          <p:cNvSpPr>
            <a:spLocks noChangeArrowheads="1"/>
          </p:cNvSpPr>
          <p:nvPr/>
        </p:nvSpPr>
        <p:spPr bwMode="auto">
          <a:xfrm>
            <a:off x="428625" y="1285875"/>
            <a:ext cx="84296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The </a:t>
            </a:r>
            <a:r>
              <a:rPr lang="en-GB">
                <a:solidFill>
                  <a:srgbClr val="FF0000"/>
                </a:solidFill>
              </a:rPr>
              <a:t>t distribution</a:t>
            </a:r>
            <a:r>
              <a:rPr lang="en-GB"/>
              <a:t> is </a:t>
            </a:r>
            <a:r>
              <a:rPr lang="en-GB">
                <a:solidFill>
                  <a:srgbClr val="7030A0"/>
                </a:solidFill>
              </a:rPr>
              <a:t>symmetric</a:t>
            </a:r>
            <a:r>
              <a:rPr lang="en-GB"/>
              <a:t>, like the normal distribution, but </a:t>
            </a:r>
            <a:r>
              <a:rPr lang="en-GB">
                <a:solidFill>
                  <a:srgbClr val="7030A0"/>
                </a:solidFill>
              </a:rPr>
              <a:t>flatter</a:t>
            </a:r>
            <a:r>
              <a:rPr lang="en-GB"/>
              <a:t>. Figure 6.33 compares the t distribution with 5 degrees of freedom and the standard normal distribution.</a:t>
            </a:r>
          </a:p>
        </p:txBody>
      </p:sp>
      <p:sp>
        <p:nvSpPr>
          <p:cNvPr id="34823" name="Rectangle 7"/>
          <p:cNvSpPr>
            <a:spLocks noChangeArrowheads="1"/>
          </p:cNvSpPr>
          <p:nvPr/>
        </p:nvSpPr>
        <p:spPr bwMode="auto">
          <a:xfrm>
            <a:off x="500063" y="2532062"/>
            <a:ext cx="385591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The t distribution is flatter than the normal distribution. Since the t distribution is flatter, the percentage of the distribution within 1.96 standard deviations of the mean is less than the 95% for the normal distribution.</a:t>
            </a:r>
          </a:p>
        </p:txBody>
      </p:sp>
      <p:sp>
        <p:nvSpPr>
          <p:cNvPr id="10" name="TextBox 9"/>
          <p:cNvSpPr txBox="1"/>
          <p:nvPr/>
        </p:nvSpPr>
        <p:spPr>
          <a:xfrm>
            <a:off x="500063" y="5214938"/>
            <a:ext cx="7391400" cy="369887"/>
          </a:xfrm>
          <a:prstGeom prst="rect">
            <a:avLst/>
          </a:prstGeom>
          <a:solidFill>
            <a:schemeClr val="accent6">
              <a:lumMod val="60000"/>
              <a:lumOff val="40000"/>
            </a:schemeClr>
          </a:solidFill>
        </p:spPr>
        <p:txBody>
          <a:bodyPr wrap="none">
            <a:spAutoFit/>
          </a:bodyPr>
          <a:lstStyle/>
          <a:p>
            <a:pPr>
              <a:defRPr/>
            </a:pPr>
            <a:r>
              <a:rPr lang="en-GB" dirty="0"/>
              <a:t>It should be noted that the t distribution → Z distribution as n increases.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3436" y="2244189"/>
            <a:ext cx="4214813" cy="266817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itle 1"/>
          <p:cNvSpPr>
            <a:spLocks noGrp="1"/>
          </p:cNvSpPr>
          <p:nvPr>
            <p:ph type="ctrTitle"/>
          </p:nvPr>
        </p:nvSpPr>
        <p:spPr>
          <a:xfrm>
            <a:off x="500063" y="285750"/>
            <a:ext cx="6929437" cy="714375"/>
          </a:xfrm>
        </p:spPr>
        <p:txBody>
          <a:bodyPr/>
          <a:lstStyle/>
          <a:p>
            <a:r>
              <a:rPr lang="en-GB" dirty="0">
                <a:latin typeface="Arial" charset="0"/>
                <a:cs typeface="Arial" charset="0"/>
              </a:rPr>
              <a:t>Example 5.4 (1/2)</a:t>
            </a:r>
          </a:p>
        </p:txBody>
      </p:sp>
      <p:sp>
        <p:nvSpPr>
          <p:cNvPr id="3" name="Slide Number Placeholder 2"/>
          <p:cNvSpPr>
            <a:spLocks noGrp="1"/>
          </p:cNvSpPr>
          <p:nvPr>
            <p:ph type="sldNum" sz="quarter" idx="10"/>
          </p:nvPr>
        </p:nvSpPr>
        <p:spPr/>
        <p:txBody>
          <a:bodyPr/>
          <a:lstStyle/>
          <a:p>
            <a:pPr>
              <a:defRPr/>
            </a:pPr>
            <a:fld id="{F2D06B1A-8116-4F89-B415-5F34EC320F42}" type="slidenum">
              <a:rPr lang="en-GB" smtClean="0"/>
              <a:pPr>
                <a:defRPr/>
              </a:pPr>
              <a:t>18</a:t>
            </a:fld>
            <a:endParaRPr lang="en-GB" dirty="0"/>
          </a:p>
        </p:txBody>
      </p:sp>
      <p:sp>
        <p:nvSpPr>
          <p:cNvPr id="14343"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4345" name="Rectangle 6"/>
          <p:cNvSpPr>
            <a:spLocks noChangeArrowheads="1"/>
          </p:cNvSpPr>
          <p:nvPr/>
        </p:nvSpPr>
        <p:spPr bwMode="auto">
          <a:xfrm>
            <a:off x="500063" y="1276499"/>
            <a:ext cx="8358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For the following sample of 8 observations from an infinite Normal population find the sample mean and standard deviation and hence determine the standard error, the population standard deviation and a 95% confidence interval for the mean: 10.3, 12.4, 11.6, 11.8, 12.6, 10.9, 11.2, and 10.3.</a:t>
            </a:r>
          </a:p>
        </p:txBody>
      </p:sp>
      <p:sp>
        <p:nvSpPr>
          <p:cNvPr id="4" name="Rectangle 3">
            <a:extLst>
              <a:ext uri="{FF2B5EF4-FFF2-40B4-BE49-F238E27FC236}">
                <a16:creationId xmlns:a16="http://schemas.microsoft.com/office/drawing/2014/main" id="{65F10795-5493-4B3A-AA1E-94FFBAD94157}"/>
              </a:ext>
            </a:extLst>
          </p:cNvPr>
          <p:cNvSpPr/>
          <p:nvPr/>
        </p:nvSpPr>
        <p:spPr>
          <a:xfrm>
            <a:off x="500062" y="2616810"/>
            <a:ext cx="3135833" cy="646331"/>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For this data, we can calculate the summary statistics: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7ED4756C-4791-4F0A-8E5D-4828EEDE0275}"/>
              </a:ext>
            </a:extLst>
          </p:cNvPr>
          <p:cNvSpPr/>
          <p:nvPr/>
        </p:nvSpPr>
        <p:spPr>
          <a:xfrm>
            <a:off x="500062" y="3395335"/>
            <a:ext cx="3135831" cy="1200329"/>
          </a:xfrm>
          <a:prstGeom prst="rect">
            <a:avLst/>
          </a:prstGeom>
          <a:solidFill>
            <a:schemeClr val="accent3">
              <a:lumMod val="20000"/>
              <a:lumOff val="80000"/>
            </a:schemeClr>
          </a:solidFill>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Sample mean = 11.3875</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Sample size, n = 8</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Sample standard deviation, s = 0.8741322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33644420-EDCC-4F81-B47E-731F072A54AD}"/>
              </a:ext>
            </a:extLst>
          </p:cNvPr>
          <p:cNvSpPr/>
          <p:nvPr/>
        </p:nvSpPr>
        <p:spPr>
          <a:xfrm>
            <a:off x="3923928" y="2616006"/>
            <a:ext cx="4896544" cy="923330"/>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The value of the critical t statistic at a significance level and degrees of freedom can be found from the </a:t>
            </a:r>
            <a:r>
              <a:rPr lang="en-GB" b="1" dirty="0">
                <a:latin typeface="Calibri" panose="020F0502020204030204" pitchFamily="34" charset="0"/>
                <a:ea typeface="Times New Roman" panose="02020603050405020304" pitchFamily="18" charset="0"/>
              </a:rPr>
              <a:t>Student’s t distribution tables</a:t>
            </a:r>
            <a:r>
              <a:rPr lang="en-GB" dirty="0">
                <a:latin typeface="Calibri" panose="020F0502020204030204" pitchFamily="34" charset="0"/>
                <a:ea typeface="Times New Roman" panose="02020603050405020304" pitchFamily="18" charset="0"/>
              </a:rPr>
              <a:t>. </a:t>
            </a:r>
            <a:endParaRPr lang="en-GB" dirty="0"/>
          </a:p>
        </p:txBody>
      </p:sp>
      <p:graphicFrame>
        <p:nvGraphicFramePr>
          <p:cNvPr id="7" name="Table 6">
            <a:extLst>
              <a:ext uri="{FF2B5EF4-FFF2-40B4-BE49-F238E27FC236}">
                <a16:creationId xmlns:a16="http://schemas.microsoft.com/office/drawing/2014/main" id="{74A75554-F0D0-44E2-ACD7-20372C915E39}"/>
              </a:ext>
            </a:extLst>
          </p:cNvPr>
          <p:cNvGraphicFramePr>
            <a:graphicFrameLocks noGrp="1"/>
          </p:cNvGraphicFramePr>
          <p:nvPr>
            <p:extLst>
              <p:ext uri="{D42A27DB-BD31-4B8C-83A1-F6EECF244321}">
                <p14:modId xmlns:p14="http://schemas.microsoft.com/office/powerpoint/2010/main" val="1266357901"/>
              </p:ext>
            </p:extLst>
          </p:nvPr>
        </p:nvGraphicFramePr>
        <p:xfrm>
          <a:off x="3899090" y="3678692"/>
          <a:ext cx="4896542" cy="2141571"/>
        </p:xfrm>
        <a:graphic>
          <a:graphicData uri="http://schemas.openxmlformats.org/drawingml/2006/table">
            <a:tbl>
              <a:tblPr firstRow="1" firstCol="1" bandRow="1">
                <a:tableStyleId>{5C22544A-7EE6-4342-B048-85BDC9FD1C3A}</a:tableStyleId>
              </a:tblPr>
              <a:tblGrid>
                <a:gridCol w="743080">
                  <a:extLst>
                    <a:ext uri="{9D8B030D-6E8A-4147-A177-3AD203B41FA5}">
                      <a16:colId xmlns:a16="http://schemas.microsoft.com/office/drawing/2014/main" val="135031440"/>
                    </a:ext>
                  </a:extLst>
                </a:gridCol>
                <a:gridCol w="681427">
                  <a:extLst>
                    <a:ext uri="{9D8B030D-6E8A-4147-A177-3AD203B41FA5}">
                      <a16:colId xmlns:a16="http://schemas.microsoft.com/office/drawing/2014/main" val="912621311"/>
                    </a:ext>
                  </a:extLst>
                </a:gridCol>
                <a:gridCol w="665203">
                  <a:extLst>
                    <a:ext uri="{9D8B030D-6E8A-4147-A177-3AD203B41FA5}">
                      <a16:colId xmlns:a16="http://schemas.microsoft.com/office/drawing/2014/main" val="1524122137"/>
                    </a:ext>
                  </a:extLst>
                </a:gridCol>
                <a:gridCol w="632754">
                  <a:extLst>
                    <a:ext uri="{9D8B030D-6E8A-4147-A177-3AD203B41FA5}">
                      <a16:colId xmlns:a16="http://schemas.microsoft.com/office/drawing/2014/main" val="354852455"/>
                    </a:ext>
                  </a:extLst>
                </a:gridCol>
                <a:gridCol w="730101">
                  <a:extLst>
                    <a:ext uri="{9D8B030D-6E8A-4147-A177-3AD203B41FA5}">
                      <a16:colId xmlns:a16="http://schemas.microsoft.com/office/drawing/2014/main" val="2356641587"/>
                    </a:ext>
                  </a:extLst>
                </a:gridCol>
                <a:gridCol w="730101">
                  <a:extLst>
                    <a:ext uri="{9D8B030D-6E8A-4147-A177-3AD203B41FA5}">
                      <a16:colId xmlns:a16="http://schemas.microsoft.com/office/drawing/2014/main" val="377701774"/>
                    </a:ext>
                  </a:extLst>
                </a:gridCol>
                <a:gridCol w="713876">
                  <a:extLst>
                    <a:ext uri="{9D8B030D-6E8A-4147-A177-3AD203B41FA5}">
                      <a16:colId xmlns:a16="http://schemas.microsoft.com/office/drawing/2014/main" val="1078080968"/>
                    </a:ext>
                  </a:extLst>
                </a:gridCol>
              </a:tblGrid>
              <a:tr h="216017">
                <a:tc>
                  <a:txBody>
                    <a:bodyPr/>
                    <a:lstStyle/>
                    <a:p>
                      <a:pPr marL="0" marR="0" algn="ctr" fontAlgn="auto" hangingPunct="1">
                        <a:spcBef>
                          <a:spcPts val="0"/>
                        </a:spcBef>
                        <a:spcAft>
                          <a:spcPts val="0"/>
                        </a:spcAft>
                      </a:pPr>
                      <a:r>
                        <a:rPr lang="en-GB" sz="1400" u="none" dirty="0">
                          <a:effectLst/>
                        </a:rPr>
                        <a:t>ALPHA</a:t>
                      </a:r>
                      <a:endParaRPr lang="en-GB" sz="1400" u="none"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50%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10%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2.50%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11236598"/>
                  </a:ext>
                </a:extLst>
              </a:tr>
              <a:tr h="216017">
                <a:tc>
                  <a:txBody>
                    <a:bodyPr/>
                    <a:lstStyle/>
                    <a:p>
                      <a:pPr marL="0" marR="0" algn="ctr" fontAlgn="auto" hangingPunct="1">
                        <a:spcBef>
                          <a:spcPts val="0"/>
                        </a:spcBef>
                        <a:spcAft>
                          <a:spcPts val="0"/>
                        </a:spcAft>
                      </a:pPr>
                      <a:r>
                        <a:rPr lang="en-GB" sz="1400" u="none">
                          <a:effectLst/>
                        </a:rPr>
                        <a:t>Df</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0.20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0.1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0.05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0.025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spcBef>
                          <a:spcPts val="0"/>
                        </a:spcBef>
                        <a:spcAft>
                          <a:spcPts val="0"/>
                        </a:spcAft>
                      </a:pPr>
                      <a:r>
                        <a:rPr lang="en-GB" sz="1400" u="none">
                          <a:effectLst/>
                        </a:rPr>
                        <a:t>0.01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540206504"/>
                  </a:ext>
                </a:extLst>
              </a:tr>
              <a:tr h="216017">
                <a:tc>
                  <a:txBody>
                    <a:bodyPr/>
                    <a:lstStyle/>
                    <a:p>
                      <a:pPr marL="0" marR="0" algn="ctr" fontAlgn="auto" hangingPunct="1">
                        <a:spcBef>
                          <a:spcPts val="0"/>
                        </a:spcBef>
                        <a:spcAft>
                          <a:spcPts val="0"/>
                        </a:spcAft>
                      </a:pPr>
                      <a:r>
                        <a:rPr lang="en-GB" sz="1400" u="none">
                          <a:effectLst/>
                        </a:rPr>
                        <a:t>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1.00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3.08</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6.31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12.71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25.45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63.66</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296412708"/>
                  </a:ext>
                </a:extLst>
              </a:tr>
              <a:tr h="211217">
                <a:tc>
                  <a:txBody>
                    <a:bodyPr/>
                    <a:lstStyle/>
                    <a:p>
                      <a:pPr marL="0" marR="0" algn="ctr" fontAlgn="auto" hangingPunct="1">
                        <a:spcBef>
                          <a:spcPts val="0"/>
                        </a:spcBef>
                        <a:spcAft>
                          <a:spcPts val="0"/>
                        </a:spcAft>
                      </a:pPr>
                      <a:r>
                        <a:rPr lang="en-GB" sz="1400" u="none">
                          <a:effectLst/>
                        </a:rPr>
                        <a:t>2</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0.82</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1.89</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2.92</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4.30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6.21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9.92</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47195403"/>
                  </a:ext>
                </a:extLst>
              </a:tr>
              <a:tr h="211217">
                <a:tc>
                  <a:txBody>
                    <a:bodyPr/>
                    <a:lstStyle/>
                    <a:p>
                      <a:pPr marL="0" marR="0" algn="ctr" fontAlgn="auto" hangingPunct="1">
                        <a:spcBef>
                          <a:spcPts val="0"/>
                        </a:spcBef>
                        <a:spcAft>
                          <a:spcPts val="0"/>
                        </a:spcAft>
                      </a:pPr>
                      <a:r>
                        <a:rPr lang="en-GB" sz="1400" u="none">
                          <a:effectLst/>
                        </a:rPr>
                        <a:t>3</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0.76</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1.64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2.35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3.18</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4.18</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5.84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188819054"/>
                  </a:ext>
                </a:extLst>
              </a:tr>
              <a:tr h="211217">
                <a:tc>
                  <a:txBody>
                    <a:bodyPr/>
                    <a:lstStyle/>
                    <a:p>
                      <a:pPr marL="0" marR="0" algn="ctr" fontAlgn="auto" hangingPunct="1">
                        <a:spcBef>
                          <a:spcPts val="0"/>
                        </a:spcBef>
                        <a:spcAft>
                          <a:spcPts val="0"/>
                        </a:spcAft>
                      </a:pPr>
                      <a:r>
                        <a:rPr lang="en-GB" sz="1400" u="none">
                          <a:effectLst/>
                        </a:rPr>
                        <a:t>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0.74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1.53</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2.13</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2.78</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3.50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4.60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1963224"/>
                  </a:ext>
                </a:extLst>
              </a:tr>
              <a:tr h="211217">
                <a:tc>
                  <a:txBody>
                    <a:bodyPr/>
                    <a:lstStyle/>
                    <a:p>
                      <a:pPr marL="0" marR="0" algn="ctr" fontAlgn="auto" hangingPunct="1">
                        <a:spcBef>
                          <a:spcPts val="0"/>
                        </a:spcBef>
                        <a:spcAft>
                          <a:spcPts val="0"/>
                        </a:spcAft>
                      </a:pPr>
                      <a:r>
                        <a:rPr lang="en-GB" sz="1400" u="none">
                          <a:effectLst/>
                        </a:rPr>
                        <a:t>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0.73</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1.48</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2.02</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2.57</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3.16</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4.03</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09179559"/>
                  </a:ext>
                </a:extLst>
              </a:tr>
              <a:tr h="211217">
                <a:tc>
                  <a:txBody>
                    <a:bodyPr/>
                    <a:lstStyle/>
                    <a:p>
                      <a:pPr marL="0" marR="0" algn="ctr" fontAlgn="auto" hangingPunct="1">
                        <a:spcBef>
                          <a:spcPts val="0"/>
                        </a:spcBef>
                        <a:spcAft>
                          <a:spcPts val="0"/>
                        </a:spcAft>
                      </a:pPr>
                      <a:r>
                        <a:rPr lang="en-GB" sz="1400" u="none">
                          <a:effectLst/>
                        </a:rPr>
                        <a:t>6</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0.72</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1.44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1.94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2.45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2.97</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3.71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553399137"/>
                  </a:ext>
                </a:extLst>
              </a:tr>
              <a:tr h="211217">
                <a:tc>
                  <a:txBody>
                    <a:bodyPr/>
                    <a:lstStyle/>
                    <a:p>
                      <a:pPr marL="0" marR="0" algn="ctr" fontAlgn="auto" hangingPunct="1">
                        <a:spcBef>
                          <a:spcPts val="0"/>
                        </a:spcBef>
                        <a:spcAft>
                          <a:spcPts val="0"/>
                        </a:spcAft>
                      </a:pPr>
                      <a:r>
                        <a:rPr lang="en-GB" sz="1400" u="none">
                          <a:effectLst/>
                        </a:rPr>
                        <a:t>7</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0.71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1.41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1.89</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dirty="0">
                          <a:solidFill>
                            <a:srgbClr val="FF0000"/>
                          </a:solidFill>
                          <a:effectLst/>
                        </a:rPr>
                        <a:t>2.36</a:t>
                      </a:r>
                      <a:endParaRPr lang="en-GB" sz="1400" u="none"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2.84</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3.50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92190040"/>
                  </a:ext>
                </a:extLst>
              </a:tr>
              <a:tr h="211217">
                <a:tc>
                  <a:txBody>
                    <a:bodyPr/>
                    <a:lstStyle/>
                    <a:p>
                      <a:pPr marL="0" marR="0" algn="ctr" fontAlgn="auto" hangingPunct="1">
                        <a:spcBef>
                          <a:spcPts val="0"/>
                        </a:spcBef>
                        <a:spcAft>
                          <a:spcPts val="0"/>
                        </a:spcAft>
                      </a:pPr>
                      <a:r>
                        <a:rPr lang="en-GB" sz="1400" u="none" dirty="0">
                          <a:effectLst/>
                        </a:rPr>
                        <a:t>8</a:t>
                      </a:r>
                      <a:endParaRPr lang="en-GB" sz="1400" u="none"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0.71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1.40</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1.86</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2.31</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a:effectLst/>
                        </a:rPr>
                        <a:t>2.75</a:t>
                      </a:r>
                      <a:endParaRPr lang="en-GB" sz="1400" u="none">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400" u="none" dirty="0">
                          <a:effectLst/>
                        </a:rPr>
                        <a:t>3.36</a:t>
                      </a:r>
                      <a:endParaRPr lang="en-GB" sz="1400" u="none"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45496143"/>
                  </a:ext>
                </a:extLst>
              </a:tr>
            </a:tbl>
          </a:graphicData>
        </a:graphic>
      </p:graphicFrame>
      <p:sp>
        <p:nvSpPr>
          <p:cNvPr id="8" name="Rectangle 7">
            <a:extLst>
              <a:ext uri="{FF2B5EF4-FFF2-40B4-BE49-F238E27FC236}">
                <a16:creationId xmlns:a16="http://schemas.microsoft.com/office/drawing/2014/main" id="{9AA3FF43-6868-4323-BDB0-6C02EBDDB6CB}"/>
              </a:ext>
            </a:extLst>
          </p:cNvPr>
          <p:cNvSpPr/>
          <p:nvPr/>
        </p:nvSpPr>
        <p:spPr>
          <a:xfrm>
            <a:off x="519472" y="4872261"/>
            <a:ext cx="3379618" cy="923330"/>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From Table 5.4, the critical t value = </a:t>
            </a:r>
            <a:r>
              <a:rPr lang="en-GB" dirty="0">
                <a:solidFill>
                  <a:srgbClr val="FF0000"/>
                </a:solidFill>
                <a:latin typeface="Calibri" panose="020F0502020204030204" pitchFamily="34" charset="0"/>
                <a:ea typeface="Times New Roman" panose="02020603050405020304" pitchFamily="18" charset="0"/>
              </a:rPr>
              <a:t>2.36</a:t>
            </a:r>
            <a:r>
              <a:rPr lang="en-GB" dirty="0">
                <a:latin typeface="Calibri" panose="020F0502020204030204" pitchFamily="34" charset="0"/>
                <a:ea typeface="Times New Roman" panose="02020603050405020304" pitchFamily="18" charset="0"/>
              </a:rPr>
              <a:t> when P(T ≥ t) = 0.025 and  7 degrees of freedom.</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C2723-F19C-4637-83E9-BE85683D91DA}"/>
              </a:ext>
            </a:extLst>
          </p:cNvPr>
          <p:cNvSpPr>
            <a:spLocks noGrp="1"/>
          </p:cNvSpPr>
          <p:nvPr>
            <p:ph type="ctrTitle"/>
          </p:nvPr>
        </p:nvSpPr>
        <p:spPr/>
        <p:txBody>
          <a:bodyPr/>
          <a:lstStyle/>
          <a:p>
            <a:r>
              <a:rPr lang="en-GB" dirty="0"/>
              <a:t>Example 5.4 (2/2)</a:t>
            </a:r>
          </a:p>
        </p:txBody>
      </p:sp>
      <p:sp>
        <p:nvSpPr>
          <p:cNvPr id="3" name="Slide Number Placeholder 2">
            <a:extLst>
              <a:ext uri="{FF2B5EF4-FFF2-40B4-BE49-F238E27FC236}">
                <a16:creationId xmlns:a16="http://schemas.microsoft.com/office/drawing/2014/main" id="{CF583391-6906-4249-9F17-727E52F5552D}"/>
              </a:ext>
            </a:extLst>
          </p:cNvPr>
          <p:cNvSpPr>
            <a:spLocks noGrp="1"/>
          </p:cNvSpPr>
          <p:nvPr>
            <p:ph type="sldNum" sz="quarter" idx="10"/>
          </p:nvPr>
        </p:nvSpPr>
        <p:spPr/>
        <p:txBody>
          <a:bodyPr/>
          <a:lstStyle/>
          <a:p>
            <a:pPr>
              <a:defRPr/>
            </a:pPr>
            <a:fld id="{B2A17A9D-C4E7-4BDD-89C0-ED51AD2FDA9D}" type="slidenum">
              <a:rPr lang="en-GB" smtClean="0"/>
              <a:pPr>
                <a:defRPr/>
              </a:pPr>
              <a:t>19</a:t>
            </a:fld>
            <a:endParaRPr lang="en-GB" dirty="0"/>
          </a:p>
        </p:txBody>
      </p:sp>
      <p:sp>
        <p:nvSpPr>
          <p:cNvPr id="4" name="Footer Placeholder 3">
            <a:extLst>
              <a:ext uri="{FF2B5EF4-FFF2-40B4-BE49-F238E27FC236}">
                <a16:creationId xmlns:a16="http://schemas.microsoft.com/office/drawing/2014/main" id="{0387480A-10F7-4719-8CD7-9DE6DCF6B7B5}"/>
              </a:ext>
            </a:extLst>
          </p:cNvPr>
          <p:cNvSpPr>
            <a:spLocks noGrp="1"/>
          </p:cNvSpPr>
          <p:nvPr>
            <p:ph type="ftr" sz="quarter" idx="11"/>
          </p:nvPr>
        </p:nvSpPr>
        <p:spPr/>
        <p:txBody>
          <a:bodyPr/>
          <a:lstStyle/>
          <a:p>
            <a:pPr>
              <a:defRPr/>
            </a:pPr>
            <a:r>
              <a:rPr lang="en-GB"/>
              <a:t>Glyn Davis &amp; Branko Pecar</a:t>
            </a:r>
            <a:endParaRPr lang="en-GB" b="0"/>
          </a:p>
        </p:txBody>
      </p:sp>
      <p:pic>
        <p:nvPicPr>
          <p:cNvPr id="6" name="Picture 5">
            <a:extLst>
              <a:ext uri="{FF2B5EF4-FFF2-40B4-BE49-F238E27FC236}">
                <a16:creationId xmlns:a16="http://schemas.microsoft.com/office/drawing/2014/main" id="{7BE5C1BB-AD03-486A-9F76-3055DEEA9EAE}"/>
              </a:ext>
            </a:extLst>
          </p:cNvPr>
          <p:cNvPicPr/>
          <p:nvPr/>
        </p:nvPicPr>
        <p:blipFill>
          <a:blip r:embed="rId2">
            <a:extLst>
              <a:ext uri="{28A0092B-C50C-407E-A947-70E740481C1C}">
                <a14:useLocalDpi xmlns:a14="http://schemas.microsoft.com/office/drawing/2010/main" val="0"/>
              </a:ext>
            </a:extLst>
          </a:blip>
          <a:stretch>
            <a:fillRect/>
          </a:stretch>
        </p:blipFill>
        <p:spPr>
          <a:xfrm>
            <a:off x="5501030" y="1268760"/>
            <a:ext cx="3200400" cy="2437130"/>
          </a:xfrm>
          <a:prstGeom prst="rect">
            <a:avLst/>
          </a:prstGeom>
        </p:spPr>
      </p:pic>
      <p:pic>
        <p:nvPicPr>
          <p:cNvPr id="7" name="Picture 6">
            <a:extLst>
              <a:ext uri="{FF2B5EF4-FFF2-40B4-BE49-F238E27FC236}">
                <a16:creationId xmlns:a16="http://schemas.microsoft.com/office/drawing/2014/main" id="{B11E9D77-AA3D-4E4C-9983-AAA2BD9940B7}"/>
              </a:ext>
            </a:extLst>
          </p:cNvPr>
          <p:cNvPicPr>
            <a:picLocks noChangeAspect="1"/>
          </p:cNvPicPr>
          <p:nvPr/>
        </p:nvPicPr>
        <p:blipFill>
          <a:blip r:embed="rId3"/>
          <a:stretch>
            <a:fillRect/>
          </a:stretch>
        </p:blipFill>
        <p:spPr>
          <a:xfrm>
            <a:off x="611560" y="1772816"/>
            <a:ext cx="4512502" cy="1933074"/>
          </a:xfrm>
          <a:prstGeom prst="rect">
            <a:avLst/>
          </a:prstGeom>
        </p:spPr>
      </p:pic>
      <p:sp>
        <p:nvSpPr>
          <p:cNvPr id="8" name="Rectangle 7">
            <a:extLst>
              <a:ext uri="{FF2B5EF4-FFF2-40B4-BE49-F238E27FC236}">
                <a16:creationId xmlns:a16="http://schemas.microsoft.com/office/drawing/2014/main" id="{AD71EAB4-ABD6-4FDB-86F6-2C8A50E2FBCA}"/>
              </a:ext>
            </a:extLst>
          </p:cNvPr>
          <p:cNvSpPr/>
          <p:nvPr/>
        </p:nvSpPr>
        <p:spPr>
          <a:xfrm>
            <a:off x="2971800" y="4298002"/>
            <a:ext cx="3200400" cy="1200329"/>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We are 95% confident that, based on the sample, the true population mean is between 10.6567 and 12.1183</a:t>
            </a:r>
            <a:endParaRPr lang="en-GB" dirty="0"/>
          </a:p>
        </p:txBody>
      </p:sp>
    </p:spTree>
    <p:extLst>
      <p:ext uri="{BB962C8B-B14F-4D97-AF65-F5344CB8AC3E}">
        <p14:creationId xmlns:p14="http://schemas.microsoft.com/office/powerpoint/2010/main" val="2852817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500063" y="285750"/>
            <a:ext cx="6929437" cy="714375"/>
          </a:xfrm>
        </p:spPr>
        <p:txBody>
          <a:bodyPr/>
          <a:lstStyle/>
          <a:p>
            <a:r>
              <a:rPr lang="en-GB" dirty="0">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1A561F35-90E7-4B49-8A71-B09C4330D8DF}" type="slidenum">
              <a:rPr lang="en-GB" smtClean="0"/>
              <a:pPr>
                <a:defRPr/>
              </a:pPr>
              <a:t>2</a:t>
            </a:fld>
            <a:endParaRPr lang="en-GB" dirty="0"/>
          </a:p>
        </p:txBody>
      </p:sp>
      <p:sp>
        <p:nvSpPr>
          <p:cNvPr id="215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TextBox 4"/>
          <p:cNvSpPr txBox="1"/>
          <p:nvPr/>
        </p:nvSpPr>
        <p:spPr>
          <a:xfrm>
            <a:off x="526391" y="1484784"/>
            <a:ext cx="7858125" cy="3139321"/>
          </a:xfrm>
          <a:prstGeom prst="rect">
            <a:avLst/>
          </a:prstGeom>
          <a:noFill/>
        </p:spPr>
        <p:txBody>
          <a:bodyPr>
            <a:spAutoFit/>
          </a:bodyPr>
          <a:lstStyle/>
          <a:p>
            <a:pPr>
              <a:defRPr/>
            </a:pPr>
            <a:r>
              <a:rPr lang="en-GB" dirty="0"/>
              <a:t>On completing this unit you should be able to:</a:t>
            </a:r>
          </a:p>
          <a:p>
            <a:pPr>
              <a:defRPr/>
            </a:pPr>
            <a:endParaRPr lang="en-GB" dirty="0"/>
          </a:p>
          <a:p>
            <a:pPr marL="342900" indent="-342900">
              <a:buFont typeface="Arial" panose="020B0604020202020204" pitchFamily="34" charset="0"/>
              <a:buChar char="•"/>
              <a:defRPr/>
            </a:pPr>
            <a:r>
              <a:rPr lang="en-GB" dirty="0"/>
              <a:t>Calculate point estimates for population parameters (mean, proportion, and variance) for one and two samples.</a:t>
            </a:r>
          </a:p>
          <a:p>
            <a:pPr marL="342900" indent="-342900">
              <a:buFont typeface="Arial" panose="020B0604020202020204" pitchFamily="34" charset="0"/>
              <a:buChar char="•"/>
              <a:defRPr/>
            </a:pPr>
            <a:endParaRPr lang="en-GB" dirty="0"/>
          </a:p>
          <a:p>
            <a:pPr marL="342900" indent="-342900">
              <a:buFont typeface="Arial" panose="020B0604020202020204" pitchFamily="34" charset="0"/>
              <a:buChar char="•"/>
              <a:defRPr/>
            </a:pPr>
            <a:r>
              <a:rPr lang="en-GB" dirty="0">
                <a:solidFill>
                  <a:srgbClr val="FF0000"/>
                </a:solidFill>
              </a:rPr>
              <a:t>Calculate sampling errors and confidence intervals when the population standard deviation is unknown (Student’s t-test only.</a:t>
            </a:r>
          </a:p>
          <a:p>
            <a:pPr marL="342900" indent="-342900">
              <a:buFont typeface="Arial" panose="020B0604020202020204" pitchFamily="34" charset="0"/>
              <a:buChar char="•"/>
              <a:defRPr/>
            </a:pPr>
            <a:endParaRPr lang="en-GB" dirty="0">
              <a:solidFill>
                <a:srgbClr val="FF0000"/>
              </a:solidFill>
            </a:endParaRPr>
          </a:p>
          <a:p>
            <a:pPr marL="342900" indent="-342900">
              <a:buFont typeface="Arial" panose="020B0604020202020204" pitchFamily="34" charset="0"/>
              <a:buChar char="•"/>
              <a:defRPr/>
            </a:pPr>
            <a:r>
              <a:rPr lang="en-GB" dirty="0"/>
              <a:t>Determine sample sizes.</a:t>
            </a:r>
          </a:p>
          <a:p>
            <a:pPr marL="342900" indent="-342900">
              <a:buFont typeface="Arial" panose="020B0604020202020204" pitchFamily="34" charset="0"/>
              <a:buChar char="•"/>
              <a:defRPr/>
            </a:pPr>
            <a:endParaRPr lang="en-GB" dirty="0"/>
          </a:p>
          <a:p>
            <a:pPr marL="342900" indent="-342900">
              <a:buFont typeface="Arial" panose="020B0604020202020204" pitchFamily="34" charset="0"/>
              <a:buChar char="•"/>
              <a:defRPr/>
            </a:pPr>
            <a:r>
              <a:rPr lang="en-GB" dirty="0">
                <a:solidFill>
                  <a:srgbClr val="FF0000"/>
                </a:solidFill>
              </a:rPr>
              <a:t>Solve problems using Microsoft Excel and IBM SPSS.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 (1/2)</a:t>
            </a:r>
          </a:p>
        </p:txBody>
      </p:sp>
      <p:sp>
        <p:nvSpPr>
          <p:cNvPr id="3" name="Slide Number Placeholder 2"/>
          <p:cNvSpPr>
            <a:spLocks noGrp="1"/>
          </p:cNvSpPr>
          <p:nvPr>
            <p:ph type="sldNum" sz="quarter" idx="10"/>
          </p:nvPr>
        </p:nvSpPr>
        <p:spPr/>
        <p:txBody>
          <a:bodyPr/>
          <a:lstStyle/>
          <a:p>
            <a:pPr>
              <a:defRPr/>
            </a:pPr>
            <a:fld id="{F512E797-A273-47B2-ACA4-0FC064410AA1}" type="slidenum">
              <a:rPr lang="en-GB" smtClean="0"/>
              <a:pPr>
                <a:defRPr/>
              </a:pPr>
              <a:t>20</a:t>
            </a:fld>
            <a:endParaRPr lang="en-GB" dirty="0"/>
          </a:p>
        </p:txBody>
      </p:sp>
      <p:sp>
        <p:nvSpPr>
          <p:cNvPr id="1536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15362" name="Object 2"/>
          <p:cNvGraphicFramePr>
            <a:graphicFrameLocks noChangeAspect="1"/>
          </p:cNvGraphicFramePr>
          <p:nvPr>
            <p:extLst>
              <p:ext uri="{D42A27DB-BD31-4B8C-83A1-F6EECF244321}">
                <p14:modId xmlns:p14="http://schemas.microsoft.com/office/powerpoint/2010/main" val="2846765131"/>
              </p:ext>
            </p:extLst>
          </p:nvPr>
        </p:nvGraphicFramePr>
        <p:xfrm>
          <a:off x="5795816" y="4558939"/>
          <a:ext cx="2209800" cy="608013"/>
        </p:xfrm>
        <a:graphic>
          <a:graphicData uri="http://schemas.openxmlformats.org/presentationml/2006/ole">
            <mc:AlternateContent xmlns:mc="http://schemas.openxmlformats.org/markup-compatibility/2006">
              <mc:Choice xmlns:v="urn:schemas-microsoft-com:vml" Requires="v">
                <p:oleObj spid="_x0000_s15461" name="Equation" r:id="rId3" imgW="1384200" imgH="380880" progId="Equation.3">
                  <p:embed/>
                </p:oleObj>
              </mc:Choice>
              <mc:Fallback>
                <p:oleObj name="Equation" r:id="rId3" imgW="1384200" imgH="3808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5816" y="4558939"/>
                        <a:ext cx="2209800" cy="608013"/>
                      </a:xfrm>
                      <a:prstGeom prst="rect">
                        <a:avLst/>
                      </a:prstGeom>
                      <a:solidFill>
                        <a:srgbClr val="FF99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3" name="Object 3"/>
          <p:cNvGraphicFramePr>
            <a:graphicFrameLocks noChangeAspect="1"/>
          </p:cNvGraphicFramePr>
          <p:nvPr>
            <p:extLst>
              <p:ext uri="{D42A27DB-BD31-4B8C-83A1-F6EECF244321}">
                <p14:modId xmlns:p14="http://schemas.microsoft.com/office/powerpoint/2010/main" val="3469516473"/>
              </p:ext>
            </p:extLst>
          </p:nvPr>
        </p:nvGraphicFramePr>
        <p:xfrm>
          <a:off x="5796136" y="5296385"/>
          <a:ext cx="2230437" cy="608013"/>
        </p:xfrm>
        <a:graphic>
          <a:graphicData uri="http://schemas.openxmlformats.org/presentationml/2006/ole">
            <mc:AlternateContent xmlns:mc="http://schemas.openxmlformats.org/markup-compatibility/2006">
              <mc:Choice xmlns:v="urn:schemas-microsoft-com:vml" Requires="v">
                <p:oleObj spid="_x0000_s15462" name="Equation" r:id="rId5" imgW="1396800" imgH="380880" progId="Equation.3">
                  <p:embed/>
                </p:oleObj>
              </mc:Choice>
              <mc:Fallback>
                <p:oleObj name="Equation" r:id="rId5" imgW="1396800" imgH="38088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6136" y="5296385"/>
                        <a:ext cx="2230437" cy="608013"/>
                      </a:xfrm>
                      <a:prstGeom prst="rect">
                        <a:avLst/>
                      </a:prstGeom>
                      <a:solidFill>
                        <a:srgbClr val="CCFF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8" name="Picture 7">
            <a:extLst>
              <a:ext uri="{FF2B5EF4-FFF2-40B4-BE49-F238E27FC236}">
                <a16:creationId xmlns:a16="http://schemas.microsoft.com/office/drawing/2014/main" id="{246A5DC0-D75C-48F1-8793-BF63EE2834A9}"/>
              </a:ext>
            </a:extLst>
          </p:cNvPr>
          <p:cNvPicPr/>
          <p:nvPr/>
        </p:nvPicPr>
        <p:blipFill>
          <a:blip r:embed="rId7"/>
          <a:stretch>
            <a:fillRect/>
          </a:stretch>
        </p:blipFill>
        <p:spPr>
          <a:xfrm>
            <a:off x="531833" y="1744909"/>
            <a:ext cx="3600400" cy="3395528"/>
          </a:xfrm>
          <a:prstGeom prst="rect">
            <a:avLst/>
          </a:prstGeom>
        </p:spPr>
      </p:pic>
      <p:pic>
        <p:nvPicPr>
          <p:cNvPr id="9" name="Picture 8">
            <a:extLst>
              <a:ext uri="{FF2B5EF4-FFF2-40B4-BE49-F238E27FC236}">
                <a16:creationId xmlns:a16="http://schemas.microsoft.com/office/drawing/2014/main" id="{6D0C0550-FED4-41F8-9AE9-4A914BD20BA5}"/>
              </a:ext>
            </a:extLst>
          </p:cNvPr>
          <p:cNvPicPr/>
          <p:nvPr/>
        </p:nvPicPr>
        <p:blipFill>
          <a:blip r:embed="rId8"/>
          <a:stretch>
            <a:fillRect/>
          </a:stretch>
        </p:blipFill>
        <p:spPr>
          <a:xfrm>
            <a:off x="4242051" y="1735461"/>
            <a:ext cx="4380016" cy="2719947"/>
          </a:xfrm>
          <a:prstGeom prst="rect">
            <a:avLst/>
          </a:prstGeom>
        </p:spPr>
      </p:pic>
      <p:sp>
        <p:nvSpPr>
          <p:cNvPr id="2" name="Rectangle 1">
            <a:extLst>
              <a:ext uri="{FF2B5EF4-FFF2-40B4-BE49-F238E27FC236}">
                <a16:creationId xmlns:a16="http://schemas.microsoft.com/office/drawing/2014/main" id="{EE44AAE1-DAE6-4858-B1C8-5F81366A9265}"/>
              </a:ext>
            </a:extLst>
          </p:cNvPr>
          <p:cNvSpPr/>
          <p:nvPr/>
        </p:nvSpPr>
        <p:spPr>
          <a:xfrm>
            <a:off x="558292" y="1227763"/>
            <a:ext cx="3217869"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Method 1 Excel formula method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3674E748-566D-4B94-B83F-7951D75E8CC3}"/>
              </a:ext>
            </a:extLst>
          </p:cNvPr>
          <p:cNvSpPr/>
          <p:nvPr/>
        </p:nvSpPr>
        <p:spPr>
          <a:xfrm>
            <a:off x="478123" y="5238890"/>
            <a:ext cx="5152057" cy="646331"/>
          </a:xfrm>
          <a:prstGeom prst="rect">
            <a:avLst/>
          </a:prstGeom>
          <a:solidFill>
            <a:schemeClr val="accent3">
              <a:lumMod val="20000"/>
              <a:lumOff val="80000"/>
            </a:schemeClr>
          </a:solidFill>
        </p:spPr>
        <p:txBody>
          <a:bodyPr wrap="square">
            <a:spAutoFit/>
          </a:bodyPr>
          <a:lstStyle/>
          <a:p>
            <a:r>
              <a:rPr lang="en-GB" dirty="0"/>
              <a:t>We are 95% confident that the population mean is contained within the interval 10.66 to 12.12.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3604F-9AC7-4412-8D79-DE76C562205B}"/>
              </a:ext>
            </a:extLst>
          </p:cNvPr>
          <p:cNvSpPr>
            <a:spLocks noGrp="1"/>
          </p:cNvSpPr>
          <p:nvPr>
            <p:ph type="ctrTitle"/>
          </p:nvPr>
        </p:nvSpPr>
        <p:spPr/>
        <p:txBody>
          <a:bodyPr/>
          <a:lstStyle/>
          <a:p>
            <a:r>
              <a:rPr lang="en-GB" dirty="0"/>
              <a:t>Excel solution (2/2)</a:t>
            </a:r>
          </a:p>
        </p:txBody>
      </p:sp>
      <p:sp>
        <p:nvSpPr>
          <p:cNvPr id="3" name="Slide Number Placeholder 2">
            <a:extLst>
              <a:ext uri="{FF2B5EF4-FFF2-40B4-BE49-F238E27FC236}">
                <a16:creationId xmlns:a16="http://schemas.microsoft.com/office/drawing/2014/main" id="{18A503D1-BD55-4CF5-8CB7-F0A173FB3B4A}"/>
              </a:ext>
            </a:extLst>
          </p:cNvPr>
          <p:cNvSpPr>
            <a:spLocks noGrp="1"/>
          </p:cNvSpPr>
          <p:nvPr>
            <p:ph type="sldNum" sz="quarter" idx="10"/>
          </p:nvPr>
        </p:nvSpPr>
        <p:spPr/>
        <p:txBody>
          <a:bodyPr/>
          <a:lstStyle/>
          <a:p>
            <a:pPr>
              <a:defRPr/>
            </a:pPr>
            <a:fld id="{B2A17A9D-C4E7-4BDD-89C0-ED51AD2FDA9D}" type="slidenum">
              <a:rPr lang="en-GB" smtClean="0"/>
              <a:pPr>
                <a:defRPr/>
              </a:pPr>
              <a:t>21</a:t>
            </a:fld>
            <a:endParaRPr lang="en-GB" dirty="0"/>
          </a:p>
        </p:txBody>
      </p:sp>
      <p:sp>
        <p:nvSpPr>
          <p:cNvPr id="4" name="Footer Placeholder 3">
            <a:extLst>
              <a:ext uri="{FF2B5EF4-FFF2-40B4-BE49-F238E27FC236}">
                <a16:creationId xmlns:a16="http://schemas.microsoft.com/office/drawing/2014/main" id="{35C07C34-E30A-45F3-BCC2-6FAB63C5CF9C}"/>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1F658C13-13F3-43F9-8F5C-211AD3A2D49C}"/>
              </a:ext>
            </a:extLst>
          </p:cNvPr>
          <p:cNvSpPr/>
          <p:nvPr/>
        </p:nvSpPr>
        <p:spPr>
          <a:xfrm>
            <a:off x="500034" y="1199505"/>
            <a:ext cx="3480440" cy="369332"/>
          </a:xfrm>
          <a:prstGeom prst="rect">
            <a:avLst/>
          </a:prstGeom>
          <a:solidFill>
            <a:schemeClr val="accent2">
              <a:lumMod val="20000"/>
              <a:lumOff val="80000"/>
            </a:schemeClr>
          </a:solidFill>
        </p:spPr>
        <p:txBody>
          <a:bodyPr wrap="none">
            <a:spAutoFit/>
          </a:bodyPr>
          <a:lstStyle/>
          <a:p>
            <a:r>
              <a:rPr lang="en-GB" dirty="0"/>
              <a:t>Method 2 Excel function method</a:t>
            </a:r>
          </a:p>
        </p:txBody>
      </p:sp>
      <p:pic>
        <p:nvPicPr>
          <p:cNvPr id="6" name="Picture 5">
            <a:extLst>
              <a:ext uri="{FF2B5EF4-FFF2-40B4-BE49-F238E27FC236}">
                <a16:creationId xmlns:a16="http://schemas.microsoft.com/office/drawing/2014/main" id="{96BE5847-22DC-43C6-BAD0-07DFE57FE791}"/>
              </a:ext>
            </a:extLst>
          </p:cNvPr>
          <p:cNvPicPr/>
          <p:nvPr/>
        </p:nvPicPr>
        <p:blipFill>
          <a:blip r:embed="rId2"/>
          <a:stretch>
            <a:fillRect/>
          </a:stretch>
        </p:blipFill>
        <p:spPr>
          <a:xfrm>
            <a:off x="1608379" y="1645177"/>
            <a:ext cx="6081836" cy="3517372"/>
          </a:xfrm>
          <a:prstGeom prst="rect">
            <a:avLst/>
          </a:prstGeom>
        </p:spPr>
      </p:pic>
      <p:sp>
        <p:nvSpPr>
          <p:cNvPr id="7" name="Rectangle 6">
            <a:extLst>
              <a:ext uri="{FF2B5EF4-FFF2-40B4-BE49-F238E27FC236}">
                <a16:creationId xmlns:a16="http://schemas.microsoft.com/office/drawing/2014/main" id="{15BCFFC5-7515-41F8-A597-1D9DFE276A9E}"/>
              </a:ext>
            </a:extLst>
          </p:cNvPr>
          <p:cNvSpPr/>
          <p:nvPr/>
        </p:nvSpPr>
        <p:spPr>
          <a:xfrm>
            <a:off x="478123" y="5238890"/>
            <a:ext cx="8342349" cy="646331"/>
          </a:xfrm>
          <a:prstGeom prst="rect">
            <a:avLst/>
          </a:prstGeom>
          <a:solidFill>
            <a:schemeClr val="accent3">
              <a:lumMod val="20000"/>
              <a:lumOff val="80000"/>
            </a:schemeClr>
          </a:solidFill>
        </p:spPr>
        <p:txBody>
          <a:bodyPr wrap="square">
            <a:spAutoFit/>
          </a:bodyPr>
          <a:lstStyle/>
          <a:p>
            <a:r>
              <a:rPr lang="en-GB" dirty="0"/>
              <a:t>We are 95% confident that the population mean is contained within the interval 10.66 to 12.12.</a:t>
            </a:r>
          </a:p>
        </p:txBody>
      </p:sp>
    </p:spTree>
    <p:extLst>
      <p:ext uri="{BB962C8B-B14F-4D97-AF65-F5344CB8AC3E}">
        <p14:creationId xmlns:p14="http://schemas.microsoft.com/office/powerpoint/2010/main" val="3309143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EC9BA-1217-4EF4-A360-38AFCAB7B79A}"/>
              </a:ext>
            </a:extLst>
          </p:cNvPr>
          <p:cNvSpPr>
            <a:spLocks noGrp="1"/>
          </p:cNvSpPr>
          <p:nvPr>
            <p:ph type="ctrTitle"/>
          </p:nvPr>
        </p:nvSpPr>
        <p:spPr/>
        <p:txBody>
          <a:bodyPr/>
          <a:lstStyle/>
          <a:p>
            <a:r>
              <a:rPr lang="en-GB" dirty="0">
                <a:latin typeface="Arial" charset="0"/>
                <a:cs typeface="Arial" charset="0"/>
              </a:rPr>
              <a:t>SPSS solution using Explore (1/2)</a:t>
            </a:r>
            <a:endParaRPr lang="en-GB" dirty="0"/>
          </a:p>
        </p:txBody>
      </p:sp>
      <p:sp>
        <p:nvSpPr>
          <p:cNvPr id="3" name="Slide Number Placeholder 2">
            <a:extLst>
              <a:ext uri="{FF2B5EF4-FFF2-40B4-BE49-F238E27FC236}">
                <a16:creationId xmlns:a16="http://schemas.microsoft.com/office/drawing/2014/main" id="{4926B5BF-5F19-4663-83A3-6E67FFDAB376}"/>
              </a:ext>
            </a:extLst>
          </p:cNvPr>
          <p:cNvSpPr>
            <a:spLocks noGrp="1"/>
          </p:cNvSpPr>
          <p:nvPr>
            <p:ph type="sldNum" sz="quarter" idx="10"/>
          </p:nvPr>
        </p:nvSpPr>
        <p:spPr/>
        <p:txBody>
          <a:bodyPr/>
          <a:lstStyle/>
          <a:p>
            <a:pPr>
              <a:defRPr/>
            </a:pPr>
            <a:fld id="{B2A17A9D-C4E7-4BDD-89C0-ED51AD2FDA9D}" type="slidenum">
              <a:rPr lang="en-GB" smtClean="0"/>
              <a:pPr>
                <a:defRPr/>
              </a:pPr>
              <a:t>22</a:t>
            </a:fld>
            <a:endParaRPr lang="en-GB" dirty="0"/>
          </a:p>
        </p:txBody>
      </p:sp>
      <p:sp>
        <p:nvSpPr>
          <p:cNvPr id="4" name="Footer Placeholder 3">
            <a:extLst>
              <a:ext uri="{FF2B5EF4-FFF2-40B4-BE49-F238E27FC236}">
                <a16:creationId xmlns:a16="http://schemas.microsoft.com/office/drawing/2014/main" id="{185C45AB-D95D-42ED-88A4-61F9BAAF872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9B733B69-025B-4DB0-B0E0-8BF3ECE8A9E7}"/>
              </a:ext>
            </a:extLst>
          </p:cNvPr>
          <p:cNvSpPr/>
          <p:nvPr/>
        </p:nvSpPr>
        <p:spPr>
          <a:xfrm>
            <a:off x="500034" y="1196752"/>
            <a:ext cx="2065502"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Enter data into SPSS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A9997977-8752-483E-A129-9A1F0B9B5725}"/>
              </a:ext>
            </a:extLst>
          </p:cNvPr>
          <p:cNvPicPr/>
          <p:nvPr/>
        </p:nvPicPr>
        <p:blipFill>
          <a:blip r:embed="rId2"/>
          <a:stretch>
            <a:fillRect/>
          </a:stretch>
        </p:blipFill>
        <p:spPr>
          <a:xfrm>
            <a:off x="714393" y="1620198"/>
            <a:ext cx="1636783" cy="2107190"/>
          </a:xfrm>
          <a:prstGeom prst="rect">
            <a:avLst/>
          </a:prstGeom>
        </p:spPr>
      </p:pic>
      <p:sp>
        <p:nvSpPr>
          <p:cNvPr id="7" name="Rectangle 6">
            <a:extLst>
              <a:ext uri="{FF2B5EF4-FFF2-40B4-BE49-F238E27FC236}">
                <a16:creationId xmlns:a16="http://schemas.microsoft.com/office/drawing/2014/main" id="{E74407FF-916F-4372-90E3-440E14D578B9}"/>
              </a:ext>
            </a:extLst>
          </p:cNvPr>
          <p:cNvSpPr/>
          <p:nvPr/>
        </p:nvSpPr>
        <p:spPr>
          <a:xfrm>
            <a:off x="2915816" y="1297032"/>
            <a:ext cx="2304256" cy="646331"/>
          </a:xfrm>
          <a:prstGeom prst="rect">
            <a:avLst/>
          </a:prstGeom>
        </p:spPr>
        <p:txBody>
          <a:bodyPr wrap="square">
            <a:spAutoFit/>
          </a:bodyPr>
          <a:lstStyle/>
          <a:p>
            <a:pPr marL="0" marR="0" hangingPunct="0">
              <a:spcBef>
                <a:spcPts val="0"/>
              </a:spcBef>
              <a:spcAft>
                <a:spcPts val="0"/>
              </a:spcAft>
            </a:pP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 Statistics &gt; </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xplore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2" name="Picture 11">
            <a:extLst>
              <a:ext uri="{FF2B5EF4-FFF2-40B4-BE49-F238E27FC236}">
                <a16:creationId xmlns:a16="http://schemas.microsoft.com/office/drawing/2014/main" id="{BE236A2B-C3F5-49CF-A274-DA24475023EC}"/>
              </a:ext>
            </a:extLst>
          </p:cNvPr>
          <p:cNvPicPr/>
          <p:nvPr/>
        </p:nvPicPr>
        <p:blipFill>
          <a:blip r:embed="rId3"/>
          <a:stretch>
            <a:fillRect/>
          </a:stretch>
        </p:blipFill>
        <p:spPr>
          <a:xfrm>
            <a:off x="5220072" y="1381418"/>
            <a:ext cx="3423894" cy="2345970"/>
          </a:xfrm>
          <a:prstGeom prst="rect">
            <a:avLst/>
          </a:prstGeom>
        </p:spPr>
      </p:pic>
      <p:pic>
        <p:nvPicPr>
          <p:cNvPr id="13" name="Picture 12">
            <a:extLst>
              <a:ext uri="{FF2B5EF4-FFF2-40B4-BE49-F238E27FC236}">
                <a16:creationId xmlns:a16="http://schemas.microsoft.com/office/drawing/2014/main" id="{7EB39059-4793-4319-8A5F-8CDBD2F91DA6}"/>
              </a:ext>
            </a:extLst>
          </p:cNvPr>
          <p:cNvPicPr/>
          <p:nvPr/>
        </p:nvPicPr>
        <p:blipFill>
          <a:blip r:embed="rId4"/>
          <a:stretch>
            <a:fillRect/>
          </a:stretch>
        </p:blipFill>
        <p:spPr>
          <a:xfrm>
            <a:off x="3306681" y="3929117"/>
            <a:ext cx="2723515" cy="1971040"/>
          </a:xfrm>
          <a:prstGeom prst="rect">
            <a:avLst/>
          </a:prstGeom>
        </p:spPr>
      </p:pic>
      <p:sp>
        <p:nvSpPr>
          <p:cNvPr id="14" name="TextBox 13">
            <a:extLst>
              <a:ext uri="{FF2B5EF4-FFF2-40B4-BE49-F238E27FC236}">
                <a16:creationId xmlns:a16="http://schemas.microsoft.com/office/drawing/2014/main" id="{10FDDC55-D313-4065-8293-5CF40472F2F1}"/>
              </a:ext>
            </a:extLst>
          </p:cNvPr>
          <p:cNvSpPr txBox="1"/>
          <p:nvPr/>
        </p:nvSpPr>
        <p:spPr>
          <a:xfrm>
            <a:off x="714393" y="3898975"/>
            <a:ext cx="2592288" cy="2031325"/>
          </a:xfrm>
          <a:prstGeom prst="rect">
            <a:avLst/>
          </a:prstGeom>
          <a:noFill/>
        </p:spPr>
        <p:txBody>
          <a:bodyPr wrap="square" rtlCol="0">
            <a:spAutoFit/>
          </a:bodyPr>
          <a:lstStyle/>
          <a:p>
            <a:r>
              <a:rPr lang="en-GB" dirty="0"/>
              <a:t>Click on </a:t>
            </a:r>
            <a:r>
              <a:rPr lang="en-GB" u="sng" dirty="0"/>
              <a:t>S</a:t>
            </a:r>
            <a:r>
              <a:rPr lang="en-GB" dirty="0"/>
              <a:t>tatistics</a:t>
            </a:r>
          </a:p>
          <a:p>
            <a:endParaRPr lang="en-GB" dirty="0"/>
          </a:p>
          <a:p>
            <a:r>
              <a:rPr lang="en-GB" dirty="0"/>
              <a:t>Choose </a:t>
            </a:r>
            <a:r>
              <a:rPr lang="en-GB" u="sng" dirty="0"/>
              <a:t>D</a:t>
            </a:r>
            <a:r>
              <a:rPr lang="en-GB" dirty="0"/>
              <a:t>escriptives</a:t>
            </a:r>
          </a:p>
          <a:p>
            <a:endParaRPr lang="en-GB" dirty="0"/>
          </a:p>
          <a:p>
            <a:r>
              <a:rPr lang="en-GB" dirty="0"/>
              <a:t>Type 95 into the </a:t>
            </a:r>
            <a:r>
              <a:rPr lang="en-GB" u="sng" dirty="0"/>
              <a:t>C</a:t>
            </a:r>
            <a:r>
              <a:rPr lang="en-GB" dirty="0"/>
              <a:t>onfidence Interval for the Mean box</a:t>
            </a:r>
          </a:p>
        </p:txBody>
      </p:sp>
      <p:sp>
        <p:nvSpPr>
          <p:cNvPr id="15" name="TextBox 14">
            <a:extLst>
              <a:ext uri="{FF2B5EF4-FFF2-40B4-BE49-F238E27FC236}">
                <a16:creationId xmlns:a16="http://schemas.microsoft.com/office/drawing/2014/main" id="{7773E537-EBEF-4FFB-A9D0-A2F0C55363E4}"/>
              </a:ext>
            </a:extLst>
          </p:cNvPr>
          <p:cNvSpPr txBox="1"/>
          <p:nvPr/>
        </p:nvSpPr>
        <p:spPr>
          <a:xfrm>
            <a:off x="6444208" y="4959417"/>
            <a:ext cx="1672253" cy="923330"/>
          </a:xfrm>
          <a:prstGeom prst="rect">
            <a:avLst/>
          </a:prstGeom>
          <a:noFill/>
        </p:spPr>
        <p:txBody>
          <a:bodyPr wrap="none" rtlCol="0">
            <a:spAutoFit/>
          </a:bodyPr>
          <a:lstStyle/>
          <a:p>
            <a:r>
              <a:rPr lang="en-GB" dirty="0"/>
              <a:t>Click </a:t>
            </a:r>
            <a:r>
              <a:rPr lang="en-GB" u="sng" dirty="0"/>
              <a:t>C</a:t>
            </a:r>
            <a:r>
              <a:rPr lang="en-GB" dirty="0"/>
              <a:t>ontinue</a:t>
            </a:r>
          </a:p>
          <a:p>
            <a:endParaRPr lang="en-GB" dirty="0"/>
          </a:p>
          <a:p>
            <a:r>
              <a:rPr lang="en-GB" dirty="0"/>
              <a:t>Click OK</a:t>
            </a:r>
          </a:p>
        </p:txBody>
      </p:sp>
    </p:spTree>
    <p:extLst>
      <p:ext uri="{BB962C8B-B14F-4D97-AF65-F5344CB8AC3E}">
        <p14:creationId xmlns:p14="http://schemas.microsoft.com/office/powerpoint/2010/main" val="1872748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1E6DF-3B0D-43A1-8B04-47FE9037E6A4}"/>
              </a:ext>
            </a:extLst>
          </p:cNvPr>
          <p:cNvSpPr>
            <a:spLocks noGrp="1"/>
          </p:cNvSpPr>
          <p:nvPr>
            <p:ph type="ctrTitle"/>
          </p:nvPr>
        </p:nvSpPr>
        <p:spPr/>
        <p:txBody>
          <a:bodyPr/>
          <a:lstStyle/>
          <a:p>
            <a:r>
              <a:rPr lang="en-GB" dirty="0">
                <a:latin typeface="Arial" charset="0"/>
                <a:cs typeface="Arial" charset="0"/>
              </a:rPr>
              <a:t>SPSS solution using Explore (2/2)</a:t>
            </a:r>
            <a:endParaRPr lang="en-GB" dirty="0"/>
          </a:p>
        </p:txBody>
      </p:sp>
      <p:sp>
        <p:nvSpPr>
          <p:cNvPr id="3" name="Slide Number Placeholder 2">
            <a:extLst>
              <a:ext uri="{FF2B5EF4-FFF2-40B4-BE49-F238E27FC236}">
                <a16:creationId xmlns:a16="http://schemas.microsoft.com/office/drawing/2014/main" id="{ADE21D89-50D2-4CCF-A4E3-2FAFA0B1AC70}"/>
              </a:ext>
            </a:extLst>
          </p:cNvPr>
          <p:cNvSpPr>
            <a:spLocks noGrp="1"/>
          </p:cNvSpPr>
          <p:nvPr>
            <p:ph type="sldNum" sz="quarter" idx="10"/>
          </p:nvPr>
        </p:nvSpPr>
        <p:spPr/>
        <p:txBody>
          <a:bodyPr/>
          <a:lstStyle/>
          <a:p>
            <a:pPr>
              <a:defRPr/>
            </a:pPr>
            <a:fld id="{B2A17A9D-C4E7-4BDD-89C0-ED51AD2FDA9D}" type="slidenum">
              <a:rPr lang="en-GB" smtClean="0"/>
              <a:pPr>
                <a:defRPr/>
              </a:pPr>
              <a:t>23</a:t>
            </a:fld>
            <a:endParaRPr lang="en-GB" dirty="0"/>
          </a:p>
        </p:txBody>
      </p:sp>
      <p:sp>
        <p:nvSpPr>
          <p:cNvPr id="4" name="Footer Placeholder 3">
            <a:extLst>
              <a:ext uri="{FF2B5EF4-FFF2-40B4-BE49-F238E27FC236}">
                <a16:creationId xmlns:a16="http://schemas.microsoft.com/office/drawing/2014/main" id="{EFA7F221-F4FC-45C8-AD98-03921D27A797}"/>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305228C0-C561-4E61-AE6F-F662FDFC9C03}"/>
              </a:ext>
            </a:extLst>
          </p:cNvPr>
          <p:cNvPicPr/>
          <p:nvPr/>
        </p:nvPicPr>
        <p:blipFill>
          <a:blip r:embed="rId2"/>
          <a:stretch>
            <a:fillRect/>
          </a:stretch>
        </p:blipFill>
        <p:spPr>
          <a:xfrm>
            <a:off x="500034" y="1268760"/>
            <a:ext cx="3657600" cy="1310640"/>
          </a:xfrm>
          <a:prstGeom prst="rect">
            <a:avLst/>
          </a:prstGeom>
        </p:spPr>
      </p:pic>
      <p:pic>
        <p:nvPicPr>
          <p:cNvPr id="6" name="Picture 5">
            <a:extLst>
              <a:ext uri="{FF2B5EF4-FFF2-40B4-BE49-F238E27FC236}">
                <a16:creationId xmlns:a16="http://schemas.microsoft.com/office/drawing/2014/main" id="{D4863716-2B32-4AA4-AE2D-8C880F844A7B}"/>
              </a:ext>
            </a:extLst>
          </p:cNvPr>
          <p:cNvPicPr/>
          <p:nvPr/>
        </p:nvPicPr>
        <p:blipFill>
          <a:blip r:embed="rId3"/>
          <a:stretch>
            <a:fillRect/>
          </a:stretch>
        </p:blipFill>
        <p:spPr>
          <a:xfrm>
            <a:off x="500034" y="2636912"/>
            <a:ext cx="4432006" cy="3168352"/>
          </a:xfrm>
          <a:prstGeom prst="rect">
            <a:avLst/>
          </a:prstGeom>
        </p:spPr>
      </p:pic>
      <p:sp>
        <p:nvSpPr>
          <p:cNvPr id="7" name="TextBox 6">
            <a:extLst>
              <a:ext uri="{FF2B5EF4-FFF2-40B4-BE49-F238E27FC236}">
                <a16:creationId xmlns:a16="http://schemas.microsoft.com/office/drawing/2014/main" id="{B21B4479-B687-4BBE-A7CC-1BAC2A1C68F6}"/>
              </a:ext>
            </a:extLst>
          </p:cNvPr>
          <p:cNvSpPr txBox="1"/>
          <p:nvPr/>
        </p:nvSpPr>
        <p:spPr>
          <a:xfrm>
            <a:off x="5436096" y="2780928"/>
            <a:ext cx="2592288" cy="2031325"/>
          </a:xfrm>
          <a:prstGeom prst="rect">
            <a:avLst/>
          </a:prstGeom>
          <a:solidFill>
            <a:schemeClr val="accent5">
              <a:lumMod val="40000"/>
              <a:lumOff val="60000"/>
            </a:schemeClr>
          </a:solidFill>
        </p:spPr>
        <p:txBody>
          <a:bodyPr wrap="square" rtlCol="0">
            <a:spAutoFit/>
          </a:bodyPr>
          <a:lstStyle/>
          <a:p>
            <a:r>
              <a:rPr lang="en-GB" dirty="0"/>
              <a:t>Conclude, 95% confidence interval for the population mean using the Student’s t distribution is:</a:t>
            </a:r>
          </a:p>
          <a:p>
            <a:endParaRPr lang="en-GB" dirty="0"/>
          </a:p>
          <a:p>
            <a:r>
              <a:rPr lang="en-GB" dirty="0">
                <a:solidFill>
                  <a:srgbClr val="FF0000"/>
                </a:solidFill>
              </a:rPr>
              <a:t>10.6567</a:t>
            </a:r>
            <a:r>
              <a:rPr lang="en-GB" dirty="0"/>
              <a:t> to </a:t>
            </a:r>
            <a:r>
              <a:rPr lang="en-GB" dirty="0">
                <a:solidFill>
                  <a:srgbClr val="FF0000"/>
                </a:solidFill>
              </a:rPr>
              <a:t>12.1183</a:t>
            </a:r>
            <a:r>
              <a:rPr lang="en-GB" dirty="0"/>
              <a:t>.</a:t>
            </a:r>
          </a:p>
        </p:txBody>
      </p:sp>
      <p:sp>
        <p:nvSpPr>
          <p:cNvPr id="10" name="TextBox 9">
            <a:extLst>
              <a:ext uri="{FF2B5EF4-FFF2-40B4-BE49-F238E27FC236}">
                <a16:creationId xmlns:a16="http://schemas.microsoft.com/office/drawing/2014/main" id="{41F40CC6-6924-4C35-9651-8CC006DE8213}"/>
              </a:ext>
            </a:extLst>
          </p:cNvPr>
          <p:cNvSpPr txBox="1"/>
          <p:nvPr/>
        </p:nvSpPr>
        <p:spPr>
          <a:xfrm>
            <a:off x="5436096" y="5157192"/>
            <a:ext cx="2592288" cy="646331"/>
          </a:xfrm>
          <a:prstGeom prst="rect">
            <a:avLst/>
          </a:prstGeom>
          <a:solidFill>
            <a:srgbClr val="FFFF00"/>
          </a:solidFill>
        </p:spPr>
        <p:txBody>
          <a:bodyPr wrap="square" rtlCol="0">
            <a:spAutoFit/>
          </a:bodyPr>
          <a:lstStyle/>
          <a:p>
            <a:r>
              <a:rPr lang="en-GB" dirty="0"/>
              <a:t>This agrees with the Excel solution</a:t>
            </a:r>
          </a:p>
        </p:txBody>
      </p:sp>
    </p:spTree>
    <p:extLst>
      <p:ext uri="{BB962C8B-B14F-4D97-AF65-F5344CB8AC3E}">
        <p14:creationId xmlns:p14="http://schemas.microsoft.com/office/powerpoint/2010/main" val="2702035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itle 1"/>
          <p:cNvSpPr>
            <a:spLocks noGrp="1"/>
          </p:cNvSpPr>
          <p:nvPr>
            <p:ph type="ctrTitle"/>
          </p:nvPr>
        </p:nvSpPr>
        <p:spPr>
          <a:xfrm>
            <a:off x="500063" y="285750"/>
            <a:ext cx="6929437" cy="714375"/>
          </a:xfrm>
        </p:spPr>
        <p:txBody>
          <a:bodyPr/>
          <a:lstStyle/>
          <a:p>
            <a:r>
              <a:rPr lang="en-GB" dirty="0">
                <a:latin typeface="Arial" charset="0"/>
                <a:cs typeface="Arial" charset="0"/>
              </a:rPr>
              <a:t>Calculating sample sizes (1/3)</a:t>
            </a:r>
          </a:p>
        </p:txBody>
      </p:sp>
      <p:sp>
        <p:nvSpPr>
          <p:cNvPr id="3" name="Slide Number Placeholder 2"/>
          <p:cNvSpPr>
            <a:spLocks noGrp="1"/>
          </p:cNvSpPr>
          <p:nvPr>
            <p:ph type="sldNum" sz="quarter" idx="10"/>
          </p:nvPr>
        </p:nvSpPr>
        <p:spPr/>
        <p:txBody>
          <a:bodyPr/>
          <a:lstStyle/>
          <a:p>
            <a:pPr>
              <a:defRPr/>
            </a:pPr>
            <a:fld id="{00BB121F-A1B1-413C-A081-FF4CF74849DE}" type="slidenum">
              <a:rPr lang="en-GB" smtClean="0"/>
              <a:pPr>
                <a:defRPr/>
              </a:pPr>
              <a:t>24</a:t>
            </a:fld>
            <a:endParaRPr lang="en-GB" dirty="0"/>
          </a:p>
        </p:txBody>
      </p:sp>
      <p:sp>
        <p:nvSpPr>
          <p:cNvPr id="1741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4" name="Rectangle 3">
            <a:extLst>
              <a:ext uri="{FF2B5EF4-FFF2-40B4-BE49-F238E27FC236}">
                <a16:creationId xmlns:a16="http://schemas.microsoft.com/office/drawing/2014/main" id="{A2F9AEB0-EC74-49BE-9880-6D5C01288DBC}"/>
              </a:ext>
            </a:extLst>
          </p:cNvPr>
          <p:cNvSpPr/>
          <p:nvPr/>
        </p:nvSpPr>
        <p:spPr>
          <a:xfrm>
            <a:off x="461660" y="1268760"/>
            <a:ext cx="8214796"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We can control the width of the confidence interval by </a:t>
            </a:r>
            <a:r>
              <a:rPr lang="en-GB" b="1" dirty="0">
                <a:latin typeface="Calibri" panose="020F0502020204030204" pitchFamily="34" charset="0"/>
                <a:ea typeface="Times New Roman" panose="02020603050405020304" pitchFamily="18" charset="0"/>
                <a:cs typeface="Calibri" panose="020F0502020204030204" pitchFamily="34" charset="0"/>
              </a:rPr>
              <a:t>determining the sample size</a:t>
            </a:r>
            <a:r>
              <a:rPr lang="en-GB" dirty="0">
                <a:latin typeface="Calibri" panose="020F0502020204030204" pitchFamily="34" charset="0"/>
                <a:ea typeface="Times New Roman" panose="02020603050405020304" pitchFamily="18" charset="0"/>
                <a:cs typeface="Calibri" panose="020F0502020204030204" pitchFamily="34" charset="0"/>
              </a:rPr>
              <a:t> necessary to produce narrow intervals. For example, if we assume that we are sampling a mean from a population that is normally distributed then we can modify equation (5.21) to calculate an appropriate sample size using equation (5.24):</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71468EB8-6EA8-4C37-91F3-84211E3441DF}"/>
              </a:ext>
            </a:extLst>
          </p:cNvPr>
          <p:cNvPicPr>
            <a:picLocks noChangeAspect="1"/>
          </p:cNvPicPr>
          <p:nvPr/>
        </p:nvPicPr>
        <p:blipFill>
          <a:blip r:embed="rId2"/>
          <a:stretch>
            <a:fillRect/>
          </a:stretch>
        </p:blipFill>
        <p:spPr>
          <a:xfrm>
            <a:off x="3681251" y="2867095"/>
            <a:ext cx="1657143" cy="561905"/>
          </a:xfrm>
          <a:prstGeom prst="rect">
            <a:avLst/>
          </a:prstGeom>
        </p:spPr>
      </p:pic>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69DCF4DC-058F-499A-96B8-3658E465C937}"/>
                  </a:ext>
                </a:extLst>
              </p:cNvPr>
              <p:cNvSpPr/>
              <p:nvPr/>
            </p:nvSpPr>
            <p:spPr>
              <a:xfrm>
                <a:off x="500063" y="3857716"/>
                <a:ext cx="8214795"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One way to look at equation (5.24) is to say that </a:t>
                </a:r>
                <a14:m>
                  <m:oMath xmlns:m="http://schemas.openxmlformats.org/officeDocument/2006/math">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a:rPr lang="en-GB" sz="1800" i="1">
                            <a:effectLst/>
                            <a:latin typeface="Cambria Math" panose="02040503050406030204" pitchFamily="18" charset="0"/>
                            <a:ea typeface="Times New Roman" panose="02020603050405020304" pitchFamily="18" charset="0"/>
                            <a:cs typeface="Calibri" panose="020F0502020204030204" pitchFamily="34" charset="0"/>
                          </a:rPr>
                          <m:t>𝑥</m:t>
                        </m:r>
                      </m:e>
                    </m:acc>
                    <m:r>
                      <a:rPr lang="en-GB" sz="1800" i="1">
                        <a:effectLst/>
                        <a:latin typeface="Cambria Math" panose="02040503050406030204" pitchFamily="18" charset="0"/>
                        <a:ea typeface="Times New Roman" panose="02020603050405020304" pitchFamily="18" charset="0"/>
                        <a:cs typeface="Calibri" panose="020F0502020204030204" pitchFamily="34" charset="0"/>
                      </a:rPr>
                      <m:t>−</m:t>
                    </m:r>
                    <m:r>
                      <a:rPr lang="en-GB" sz="1800" i="1">
                        <a:effectLst/>
                        <a:latin typeface="Cambria Math" panose="02040503050406030204" pitchFamily="18" charset="0"/>
                        <a:ea typeface="Times New Roman" panose="02020603050405020304" pitchFamily="18" charset="0"/>
                        <a:cs typeface="Calibri" panose="020F0502020204030204" pitchFamily="34" charset="0"/>
                      </a:rPr>
                      <m:t>𝜇</m:t>
                    </m:r>
                  </m:oMath>
                </a14:m>
                <a:r>
                  <a:rPr lang="en-GB" sz="1800" dirty="0">
                    <a:effectLst/>
                    <a:latin typeface="Calibri" panose="020F0502020204030204" pitchFamily="34" charset="0"/>
                    <a:ea typeface="Times New Roman" panose="02020603050405020304" pitchFamily="18" charset="0"/>
                    <a:cs typeface="Calibri" panose="020F0502020204030204" pitchFamily="34" charset="0"/>
                  </a:rPr>
                  <a:t> is in fact an interval within which our estimate should fall. In this case we can re-write the above equation as: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6" name="Rectangle 5">
                <a:extLst>
                  <a:ext uri="{FF2B5EF4-FFF2-40B4-BE49-F238E27FC236}">
                    <a16:creationId xmlns:a16="http://schemas.microsoft.com/office/drawing/2014/main" id="{69DCF4DC-058F-499A-96B8-3658E465C937}"/>
                  </a:ext>
                </a:extLst>
              </p:cNvPr>
              <p:cNvSpPr>
                <a:spLocks noRot="1" noChangeAspect="1" noMove="1" noResize="1" noEditPoints="1" noAdjustHandles="1" noChangeArrowheads="1" noChangeShapeType="1" noTextEdit="1"/>
              </p:cNvSpPr>
              <p:nvPr/>
            </p:nvSpPr>
            <p:spPr>
              <a:xfrm>
                <a:off x="500063" y="3857716"/>
                <a:ext cx="8214795" cy="646331"/>
              </a:xfrm>
              <a:prstGeom prst="rect">
                <a:avLst/>
              </a:prstGeom>
              <a:blipFill>
                <a:blip r:embed="rId3"/>
                <a:stretch>
                  <a:fillRect l="-593" t="-5660" r="-593" b="-14151"/>
                </a:stretch>
              </a:blipFill>
            </p:spPr>
            <p:txBody>
              <a:bodyPr/>
              <a:lstStyle/>
              <a:p>
                <a:r>
                  <a:rPr lang="en-GB">
                    <a:noFill/>
                  </a:rPr>
                  <a:t> </a:t>
                </a:r>
              </a:p>
            </p:txBody>
          </p:sp>
        </mc:Fallback>
      </mc:AlternateContent>
      <p:pic>
        <p:nvPicPr>
          <p:cNvPr id="7" name="Picture 6">
            <a:extLst>
              <a:ext uri="{FF2B5EF4-FFF2-40B4-BE49-F238E27FC236}">
                <a16:creationId xmlns:a16="http://schemas.microsoft.com/office/drawing/2014/main" id="{8DAEEB5B-513D-4785-809C-4EFD273AC762}"/>
              </a:ext>
            </a:extLst>
          </p:cNvPr>
          <p:cNvPicPr>
            <a:picLocks noChangeAspect="1"/>
          </p:cNvPicPr>
          <p:nvPr/>
        </p:nvPicPr>
        <p:blipFill>
          <a:blip r:embed="rId4"/>
          <a:stretch>
            <a:fillRect/>
          </a:stretch>
        </p:blipFill>
        <p:spPr>
          <a:xfrm>
            <a:off x="2490776" y="4826761"/>
            <a:ext cx="4038095" cy="600000"/>
          </a:xfrm>
          <a:prstGeom prst="rect">
            <a:avLst/>
          </a:prstGeom>
        </p:spPr>
      </p:pic>
      <p:sp>
        <p:nvSpPr>
          <p:cNvPr id="12" name="Rectangle 11">
            <a:extLst>
              <a:ext uri="{FF2B5EF4-FFF2-40B4-BE49-F238E27FC236}">
                <a16:creationId xmlns:a16="http://schemas.microsoft.com/office/drawing/2014/main" id="{BC5130CA-6F80-4850-BB54-6BC90F7699CE}"/>
              </a:ext>
            </a:extLst>
          </p:cNvPr>
          <p:cNvSpPr/>
          <p:nvPr/>
        </p:nvSpPr>
        <p:spPr>
          <a:xfrm>
            <a:off x="7236296" y="4942095"/>
            <a:ext cx="73449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(5.25)</a:t>
            </a:r>
            <a:endParaRPr lang="en-GB" dirty="0"/>
          </a:p>
        </p:txBody>
      </p:sp>
      <p:sp>
        <p:nvSpPr>
          <p:cNvPr id="13" name="Rectangle 12">
            <a:extLst>
              <a:ext uri="{FF2B5EF4-FFF2-40B4-BE49-F238E27FC236}">
                <a16:creationId xmlns:a16="http://schemas.microsoft.com/office/drawing/2014/main" id="{0BA4B538-D62E-4D8F-BD92-643F9B90C44D}"/>
              </a:ext>
            </a:extLst>
          </p:cNvPr>
          <p:cNvSpPr/>
          <p:nvPr/>
        </p:nvSpPr>
        <p:spPr>
          <a:xfrm>
            <a:off x="7062252" y="2883827"/>
            <a:ext cx="73449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(5.24)</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36093-B93C-4A62-8A3F-5F8A31886551}"/>
              </a:ext>
            </a:extLst>
          </p:cNvPr>
          <p:cNvSpPr>
            <a:spLocks noGrp="1"/>
          </p:cNvSpPr>
          <p:nvPr>
            <p:ph type="ctrTitle"/>
          </p:nvPr>
        </p:nvSpPr>
        <p:spPr/>
        <p:txBody>
          <a:bodyPr/>
          <a:lstStyle/>
          <a:p>
            <a:r>
              <a:rPr lang="en-GB" dirty="0"/>
              <a:t>Calculating sample sizes (2/3)</a:t>
            </a:r>
          </a:p>
        </p:txBody>
      </p:sp>
      <p:sp>
        <p:nvSpPr>
          <p:cNvPr id="3" name="Slide Number Placeholder 2">
            <a:extLst>
              <a:ext uri="{FF2B5EF4-FFF2-40B4-BE49-F238E27FC236}">
                <a16:creationId xmlns:a16="http://schemas.microsoft.com/office/drawing/2014/main" id="{4E065DE6-7A01-4BCB-997E-445353C4FE21}"/>
              </a:ext>
            </a:extLst>
          </p:cNvPr>
          <p:cNvSpPr>
            <a:spLocks noGrp="1"/>
          </p:cNvSpPr>
          <p:nvPr>
            <p:ph type="sldNum" sz="quarter" idx="10"/>
          </p:nvPr>
        </p:nvSpPr>
        <p:spPr/>
        <p:txBody>
          <a:bodyPr/>
          <a:lstStyle/>
          <a:p>
            <a:pPr>
              <a:defRPr/>
            </a:pPr>
            <a:fld id="{B2A17A9D-C4E7-4BDD-89C0-ED51AD2FDA9D}" type="slidenum">
              <a:rPr lang="en-GB" smtClean="0"/>
              <a:pPr>
                <a:defRPr/>
              </a:pPr>
              <a:t>25</a:t>
            </a:fld>
            <a:endParaRPr lang="en-GB" dirty="0"/>
          </a:p>
        </p:txBody>
      </p:sp>
      <p:sp>
        <p:nvSpPr>
          <p:cNvPr id="4" name="Footer Placeholder 3">
            <a:extLst>
              <a:ext uri="{FF2B5EF4-FFF2-40B4-BE49-F238E27FC236}">
                <a16:creationId xmlns:a16="http://schemas.microsoft.com/office/drawing/2014/main" id="{50FCEC4D-C81A-4E49-B068-DAF66C987AE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BDB0A04-DD55-4EA7-938D-2D3B7731EF2B}"/>
              </a:ext>
            </a:extLst>
          </p:cNvPr>
          <p:cNvSpPr/>
          <p:nvPr/>
        </p:nvSpPr>
        <p:spPr>
          <a:xfrm>
            <a:off x="489105" y="1378211"/>
            <a:ext cx="8284176" cy="369332"/>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Why number 2 in equation (5.25)? The graph in Figure 5.39 below illustrates the point.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A91E42E8-9AE8-4DA5-A008-BE2B620F17E3}"/>
              </a:ext>
            </a:extLst>
          </p:cNvPr>
          <p:cNvPicPr/>
          <p:nvPr/>
        </p:nvPicPr>
        <p:blipFill>
          <a:blip r:embed="rId2"/>
          <a:stretch>
            <a:fillRect/>
          </a:stretch>
        </p:blipFill>
        <p:spPr>
          <a:xfrm>
            <a:off x="2217440" y="1964271"/>
            <a:ext cx="4709120" cy="1742833"/>
          </a:xfrm>
          <a:prstGeom prst="rect">
            <a:avLst/>
          </a:prstGeom>
        </p:spPr>
      </p:pic>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C6A4AD30-8198-4BB4-914E-B0D970C81D39}"/>
                  </a:ext>
                </a:extLst>
              </p:cNvPr>
              <p:cNvSpPr/>
              <p:nvPr/>
            </p:nvSpPr>
            <p:spPr>
              <a:xfrm>
                <a:off x="500034" y="4024864"/>
                <a:ext cx="8320409"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Another way to look at equation (5.24) is to say that </a:t>
                </a:r>
                <a14:m>
                  <m:oMath xmlns:m="http://schemas.openxmlformats.org/officeDocument/2006/math">
                    <m:acc>
                      <m:accPr>
                        <m:chr m:val="̅"/>
                        <m:ctrlPr>
                          <a:rPr lang="en-GB" i="1">
                            <a:effectLst/>
                            <a:latin typeface="Cambria Math" panose="02040503050406030204" pitchFamily="18" charset="0"/>
                            <a:cs typeface="Calibri" panose="020F0502020204030204" pitchFamily="34" charset="0"/>
                          </a:rPr>
                        </m:ctrlPr>
                      </m:accPr>
                      <m:e>
                        <m:r>
                          <a:rPr lang="en-GB" sz="1800" i="1" u="none" strike="noStrike">
                            <a:effectLst/>
                            <a:latin typeface="Cambria Math" panose="02040503050406030204" pitchFamily="18" charset="0"/>
                            <a:ea typeface="Times New Roman" panose="02020603050405020304" pitchFamily="18" charset="0"/>
                            <a:cs typeface="Calibri" panose="020F0502020204030204" pitchFamily="34" charset="0"/>
                          </a:rPr>
                          <m:t>𝑥</m:t>
                        </m:r>
                      </m:e>
                    </m:acc>
                    <m:r>
                      <a:rPr lang="en-GB" sz="1800" i="1" u="none" strike="noStrike">
                        <a:effectLst/>
                        <a:latin typeface="Cambria Math" panose="02040503050406030204" pitchFamily="18" charset="0"/>
                        <a:ea typeface="Times New Roman" panose="02020603050405020304" pitchFamily="18" charset="0"/>
                        <a:cs typeface="Calibri" panose="020F0502020204030204" pitchFamily="34" charset="0"/>
                      </a:rPr>
                      <m:t>−</m:t>
                    </m:r>
                    <m:r>
                      <a:rPr lang="en-GB" sz="1800" i="1" u="none" strike="noStrike">
                        <a:effectLst/>
                        <a:latin typeface="Cambria Math" panose="02040503050406030204" pitchFamily="18" charset="0"/>
                        <a:ea typeface="Times New Roman" panose="02020603050405020304" pitchFamily="18" charset="0"/>
                        <a:cs typeface="Calibri" panose="020F0502020204030204" pitchFamily="34" charset="0"/>
                      </a:rPr>
                      <m:t>𝜇</m:t>
                    </m:r>
                  </m:oMath>
                </a14:m>
                <a:r>
                  <a:rPr lang="en-GB" sz="1800" u="none" strike="noStrike" dirty="0">
                    <a:effectLst/>
                    <a:latin typeface="Calibri" panose="020F0502020204030204" pitchFamily="34" charset="0"/>
                    <a:ea typeface="Times New Roman" panose="02020603050405020304" pitchFamily="18" charset="0"/>
                  </a:rPr>
                  <a:t> is effectively an error (E) between estimated mean value and the true mean value.</a:t>
                </a:r>
                <a:endParaRPr lang="en-GB" dirty="0"/>
              </a:p>
            </p:txBody>
          </p:sp>
        </mc:Choice>
        <mc:Fallback xmlns="">
          <p:sp>
            <p:nvSpPr>
              <p:cNvPr id="7" name="Rectangle 6">
                <a:extLst>
                  <a:ext uri="{FF2B5EF4-FFF2-40B4-BE49-F238E27FC236}">
                    <a16:creationId xmlns:a16="http://schemas.microsoft.com/office/drawing/2014/main" id="{C6A4AD30-8198-4BB4-914E-B0D970C81D39}"/>
                  </a:ext>
                </a:extLst>
              </p:cNvPr>
              <p:cNvSpPr>
                <a:spLocks noRot="1" noChangeAspect="1" noMove="1" noResize="1" noEditPoints="1" noAdjustHandles="1" noChangeArrowheads="1" noChangeShapeType="1" noTextEdit="1"/>
              </p:cNvSpPr>
              <p:nvPr/>
            </p:nvSpPr>
            <p:spPr>
              <a:xfrm>
                <a:off x="500034" y="4024864"/>
                <a:ext cx="8320409" cy="646331"/>
              </a:xfrm>
              <a:prstGeom prst="rect">
                <a:avLst/>
              </a:prstGeom>
              <a:blipFill>
                <a:blip r:embed="rId3"/>
                <a:stretch>
                  <a:fillRect l="-586" t="-4717" b="-14151"/>
                </a:stretch>
              </a:blipFill>
            </p:spPr>
            <p:txBody>
              <a:bodyPr/>
              <a:lstStyle/>
              <a:p>
                <a:r>
                  <a:rPr lang="en-GB">
                    <a:noFill/>
                  </a:rPr>
                  <a:t> </a:t>
                </a:r>
              </a:p>
            </p:txBody>
          </p:sp>
        </mc:Fallback>
      </mc:AlternateContent>
      <p:pic>
        <p:nvPicPr>
          <p:cNvPr id="8" name="Picture 7">
            <a:extLst>
              <a:ext uri="{FF2B5EF4-FFF2-40B4-BE49-F238E27FC236}">
                <a16:creationId xmlns:a16="http://schemas.microsoft.com/office/drawing/2014/main" id="{C4098A66-419C-4108-8C2D-70D75A57DE0E}"/>
              </a:ext>
            </a:extLst>
          </p:cNvPr>
          <p:cNvPicPr>
            <a:picLocks noChangeAspect="1"/>
          </p:cNvPicPr>
          <p:nvPr/>
        </p:nvPicPr>
        <p:blipFill>
          <a:blip r:embed="rId4"/>
          <a:stretch>
            <a:fillRect/>
          </a:stretch>
        </p:blipFill>
        <p:spPr>
          <a:xfrm>
            <a:off x="4041190" y="4856629"/>
            <a:ext cx="1238095" cy="657143"/>
          </a:xfrm>
          <a:prstGeom prst="rect">
            <a:avLst/>
          </a:prstGeom>
        </p:spPr>
      </p:pic>
      <p:sp>
        <p:nvSpPr>
          <p:cNvPr id="9" name="Rectangle 8">
            <a:extLst>
              <a:ext uri="{FF2B5EF4-FFF2-40B4-BE49-F238E27FC236}">
                <a16:creationId xmlns:a16="http://schemas.microsoft.com/office/drawing/2014/main" id="{175D1124-40B4-44FA-9AB7-20C884C5B06D}"/>
              </a:ext>
            </a:extLst>
          </p:cNvPr>
          <p:cNvSpPr/>
          <p:nvPr/>
        </p:nvSpPr>
        <p:spPr>
          <a:xfrm>
            <a:off x="7062272" y="4962736"/>
            <a:ext cx="73449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(5.26)</a:t>
            </a:r>
            <a:endParaRPr lang="en-GB" dirty="0"/>
          </a:p>
        </p:txBody>
      </p:sp>
    </p:spTree>
    <p:extLst>
      <p:ext uri="{BB962C8B-B14F-4D97-AF65-F5344CB8AC3E}">
        <p14:creationId xmlns:p14="http://schemas.microsoft.com/office/powerpoint/2010/main" val="22736971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B04E0-0517-4169-86D3-E93CE6894252}"/>
              </a:ext>
            </a:extLst>
          </p:cNvPr>
          <p:cNvSpPr>
            <a:spLocks noGrp="1"/>
          </p:cNvSpPr>
          <p:nvPr>
            <p:ph type="ctrTitle"/>
          </p:nvPr>
        </p:nvSpPr>
        <p:spPr/>
        <p:txBody>
          <a:bodyPr/>
          <a:lstStyle/>
          <a:p>
            <a:r>
              <a:rPr lang="en-GB" dirty="0"/>
              <a:t>Calculating sample sizes (3/3)</a:t>
            </a:r>
          </a:p>
        </p:txBody>
      </p:sp>
      <p:sp>
        <p:nvSpPr>
          <p:cNvPr id="3" name="Slide Number Placeholder 2">
            <a:extLst>
              <a:ext uri="{FF2B5EF4-FFF2-40B4-BE49-F238E27FC236}">
                <a16:creationId xmlns:a16="http://schemas.microsoft.com/office/drawing/2014/main" id="{12727FCE-CF2B-48A4-ABF2-48BE30C4CF6E}"/>
              </a:ext>
            </a:extLst>
          </p:cNvPr>
          <p:cNvSpPr>
            <a:spLocks noGrp="1"/>
          </p:cNvSpPr>
          <p:nvPr>
            <p:ph type="sldNum" sz="quarter" idx="10"/>
          </p:nvPr>
        </p:nvSpPr>
        <p:spPr/>
        <p:txBody>
          <a:bodyPr/>
          <a:lstStyle/>
          <a:p>
            <a:pPr>
              <a:defRPr/>
            </a:pPr>
            <a:fld id="{B2A17A9D-C4E7-4BDD-89C0-ED51AD2FDA9D}" type="slidenum">
              <a:rPr lang="en-GB" smtClean="0"/>
              <a:pPr>
                <a:defRPr/>
              </a:pPr>
              <a:t>26</a:t>
            </a:fld>
            <a:endParaRPr lang="en-GB" dirty="0"/>
          </a:p>
        </p:txBody>
      </p:sp>
      <p:sp>
        <p:nvSpPr>
          <p:cNvPr id="4" name="Footer Placeholder 3">
            <a:extLst>
              <a:ext uri="{FF2B5EF4-FFF2-40B4-BE49-F238E27FC236}">
                <a16:creationId xmlns:a16="http://schemas.microsoft.com/office/drawing/2014/main" id="{4655D947-CDA8-47D9-9713-CDD0F86EBB37}"/>
              </a:ext>
            </a:extLst>
          </p:cNvPr>
          <p:cNvSpPr>
            <a:spLocks noGrp="1"/>
          </p:cNvSpPr>
          <p:nvPr>
            <p:ph type="ftr" sz="quarter" idx="11"/>
          </p:nvPr>
        </p:nvSpPr>
        <p:spPr/>
        <p:txBody>
          <a:bodyPr/>
          <a:lstStyle/>
          <a:p>
            <a:pPr>
              <a:defRPr/>
            </a:pPr>
            <a:r>
              <a:rPr lang="en-GB"/>
              <a:t>Glyn Davis &amp; Branko Pecar</a:t>
            </a:r>
            <a:endParaRPr lang="en-GB" b="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E2FA04EA-BF7F-4C6F-B952-FF6FDA05DD56}"/>
                  </a:ext>
                </a:extLst>
              </p:cNvPr>
              <p:cNvSpPr/>
              <p:nvPr/>
            </p:nvSpPr>
            <p:spPr>
              <a:xfrm>
                <a:off x="488076" y="1268760"/>
                <a:ext cx="8064896" cy="369332"/>
              </a:xfrm>
              <a:prstGeom prst="rect">
                <a:avLst/>
              </a:prstGeom>
            </p:spPr>
            <p:txBody>
              <a:bodyPr wrap="square">
                <a:spAutoFit/>
              </a:bodyPr>
              <a:lstStyle/>
              <a:p>
                <a:pPr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If </a:t>
                </a:r>
                <a14:m>
                  <m:oMath xmlns:m="http://schemas.openxmlformats.org/officeDocument/2006/math">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a:rPr lang="en-GB" sz="1800" i="1">
                            <a:effectLst/>
                            <a:latin typeface="Cambria Math" panose="02040503050406030204" pitchFamily="18" charset="0"/>
                            <a:ea typeface="Times New Roman" panose="02020603050405020304" pitchFamily="18" charset="0"/>
                            <a:cs typeface="Calibri" panose="020F0502020204030204" pitchFamily="34" charset="0"/>
                          </a:rPr>
                          <m:t>𝑥</m:t>
                        </m:r>
                      </m:e>
                    </m:acc>
                    <m:r>
                      <a:rPr lang="en-GB" sz="1800" i="1">
                        <a:effectLst/>
                        <a:latin typeface="Cambria Math" panose="02040503050406030204" pitchFamily="18" charset="0"/>
                        <a:ea typeface="Times New Roman" panose="02020603050405020304" pitchFamily="18" charset="0"/>
                        <a:cs typeface="Calibri" panose="020F0502020204030204" pitchFamily="34" charset="0"/>
                      </a:rPr>
                      <m:t>−</m:t>
                    </m:r>
                    <m:r>
                      <a:rPr lang="en-GB" sz="1800" i="1">
                        <a:effectLst/>
                        <a:latin typeface="Cambria Math" panose="02040503050406030204" pitchFamily="18" charset="0"/>
                        <a:ea typeface="Times New Roman" panose="02020603050405020304" pitchFamily="18" charset="0"/>
                        <a:cs typeface="Calibri" panose="020F0502020204030204" pitchFamily="34" charset="0"/>
                      </a:rPr>
                      <m:t>𝜇</m:t>
                    </m:r>
                  </m:oMath>
                </a14:m>
                <a:r>
                  <a:rPr lang="en-GB" sz="1800" dirty="0">
                    <a:effectLst/>
                    <a:latin typeface="Calibri" panose="020F0502020204030204" pitchFamily="34" charset="0"/>
                    <a:ea typeface="Times New Roman" panose="02020603050405020304" pitchFamily="18" charset="0"/>
                    <a:cs typeface="Calibri" panose="020F0502020204030204" pitchFamily="34" charset="0"/>
                  </a:rPr>
                  <a:t> is effectively an error E, we can now re-arrange equation (5.26) into:</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5" name="Rectangle 4">
                <a:extLst>
                  <a:ext uri="{FF2B5EF4-FFF2-40B4-BE49-F238E27FC236}">
                    <a16:creationId xmlns:a16="http://schemas.microsoft.com/office/drawing/2014/main" id="{E2FA04EA-BF7F-4C6F-B952-FF6FDA05DD56}"/>
                  </a:ext>
                </a:extLst>
              </p:cNvPr>
              <p:cNvSpPr>
                <a:spLocks noRot="1" noChangeAspect="1" noMove="1" noResize="1" noEditPoints="1" noAdjustHandles="1" noChangeArrowheads="1" noChangeShapeType="1" noTextEdit="1"/>
              </p:cNvSpPr>
              <p:nvPr/>
            </p:nvSpPr>
            <p:spPr>
              <a:xfrm>
                <a:off x="488076" y="1268760"/>
                <a:ext cx="8064896" cy="369332"/>
              </a:xfrm>
              <a:prstGeom prst="rect">
                <a:avLst/>
              </a:prstGeom>
              <a:blipFill>
                <a:blip r:embed="rId2"/>
                <a:stretch>
                  <a:fillRect l="-605" t="-8197" b="-24590"/>
                </a:stretch>
              </a:blipFill>
            </p:spPr>
            <p:txBody>
              <a:bodyPr/>
              <a:lstStyle/>
              <a:p>
                <a:r>
                  <a:rPr lang="en-GB">
                    <a:noFill/>
                  </a:rPr>
                  <a:t> </a:t>
                </a:r>
              </a:p>
            </p:txBody>
          </p:sp>
        </mc:Fallback>
      </mc:AlternateContent>
      <p:pic>
        <p:nvPicPr>
          <p:cNvPr id="6" name="Picture 5">
            <a:extLst>
              <a:ext uri="{FF2B5EF4-FFF2-40B4-BE49-F238E27FC236}">
                <a16:creationId xmlns:a16="http://schemas.microsoft.com/office/drawing/2014/main" id="{42ABD6C3-78CD-49FC-9F68-DBED03D1DA84}"/>
              </a:ext>
            </a:extLst>
          </p:cNvPr>
          <p:cNvPicPr>
            <a:picLocks noChangeAspect="1"/>
          </p:cNvPicPr>
          <p:nvPr/>
        </p:nvPicPr>
        <p:blipFill>
          <a:blip r:embed="rId3"/>
          <a:stretch>
            <a:fillRect/>
          </a:stretch>
        </p:blipFill>
        <p:spPr>
          <a:xfrm>
            <a:off x="2320444" y="1701724"/>
            <a:ext cx="4171429" cy="619048"/>
          </a:xfrm>
          <a:prstGeom prst="rect">
            <a:avLst/>
          </a:prstGeom>
        </p:spPr>
      </p:pic>
      <p:sp>
        <p:nvSpPr>
          <p:cNvPr id="7" name="Rectangle 6">
            <a:extLst>
              <a:ext uri="{FF2B5EF4-FFF2-40B4-BE49-F238E27FC236}">
                <a16:creationId xmlns:a16="http://schemas.microsoft.com/office/drawing/2014/main" id="{400A234F-2AF4-44D8-9B65-4154346FAC7B}"/>
              </a:ext>
            </a:extLst>
          </p:cNvPr>
          <p:cNvSpPr/>
          <p:nvPr/>
        </p:nvSpPr>
        <p:spPr>
          <a:xfrm>
            <a:off x="477810" y="2249936"/>
            <a:ext cx="8188380" cy="369332"/>
          </a:xfrm>
          <a:prstGeom prst="rect">
            <a:avLst/>
          </a:prstGeom>
        </p:spPr>
        <p:txBody>
          <a:bodyPr wrap="square">
            <a:spAutoFit/>
          </a:bodyPr>
          <a:lstStyle/>
          <a:p>
            <a:pPr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This gives the sample size n, as per equation (5.27):</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178BAE5F-2563-4FEF-9EA3-56CEB708F068}"/>
              </a:ext>
            </a:extLst>
          </p:cNvPr>
          <p:cNvPicPr>
            <a:picLocks noChangeAspect="1"/>
          </p:cNvPicPr>
          <p:nvPr/>
        </p:nvPicPr>
        <p:blipFill>
          <a:blip r:embed="rId4"/>
          <a:stretch>
            <a:fillRect/>
          </a:stretch>
        </p:blipFill>
        <p:spPr>
          <a:xfrm>
            <a:off x="1076413" y="2707165"/>
            <a:ext cx="1419048" cy="609524"/>
          </a:xfrm>
          <a:prstGeom prst="rect">
            <a:avLst/>
          </a:prstGeom>
        </p:spPr>
      </p:pic>
      <p:sp>
        <p:nvSpPr>
          <p:cNvPr id="9" name="Rectangle 8">
            <a:extLst>
              <a:ext uri="{FF2B5EF4-FFF2-40B4-BE49-F238E27FC236}">
                <a16:creationId xmlns:a16="http://schemas.microsoft.com/office/drawing/2014/main" id="{07712A45-9360-49D2-A783-50048BD57726}"/>
              </a:ext>
            </a:extLst>
          </p:cNvPr>
          <p:cNvSpPr/>
          <p:nvPr/>
        </p:nvSpPr>
        <p:spPr>
          <a:xfrm>
            <a:off x="2915816" y="2827261"/>
            <a:ext cx="734496" cy="369332"/>
          </a:xfrm>
          <a:prstGeom prst="rect">
            <a:avLst/>
          </a:prstGeom>
        </p:spPr>
        <p:txBody>
          <a:bodyPr wrap="none">
            <a:spAutoFit/>
          </a:bodyPr>
          <a:lstStyle/>
          <a:p>
            <a:pPr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(5.27)</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EC2A48DE-9723-495A-BF5C-7B5ADD20257B}"/>
              </a:ext>
            </a:extLst>
          </p:cNvPr>
          <p:cNvSpPr/>
          <p:nvPr/>
        </p:nvSpPr>
        <p:spPr>
          <a:xfrm>
            <a:off x="755576" y="4152941"/>
            <a:ext cx="4005170" cy="923330"/>
          </a:xfrm>
          <a:prstGeom prst="rect">
            <a:avLst/>
          </a:prstGeom>
          <a:solidFill>
            <a:schemeClr val="accent4">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Figure 5.40 illustrates the relationship between confidence interval, margin of error, and size of sample.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2A4A7150-50BE-44CA-8CC5-AB81B7995120}"/>
              </a:ext>
            </a:extLst>
          </p:cNvPr>
          <p:cNvPicPr/>
          <p:nvPr/>
        </p:nvPicPr>
        <p:blipFill>
          <a:blip r:embed="rId5"/>
          <a:stretch>
            <a:fillRect/>
          </a:stretch>
        </p:blipFill>
        <p:spPr>
          <a:xfrm>
            <a:off x="4760746" y="2875498"/>
            <a:ext cx="4005170" cy="2979279"/>
          </a:xfrm>
          <a:prstGeom prst="rect">
            <a:avLst/>
          </a:prstGeom>
        </p:spPr>
      </p:pic>
    </p:spTree>
    <p:extLst>
      <p:ext uri="{BB962C8B-B14F-4D97-AF65-F5344CB8AC3E}">
        <p14:creationId xmlns:p14="http://schemas.microsoft.com/office/powerpoint/2010/main" val="1308517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ctrTitle"/>
          </p:nvPr>
        </p:nvSpPr>
        <p:spPr>
          <a:xfrm>
            <a:off x="500063" y="285750"/>
            <a:ext cx="6929437" cy="714375"/>
          </a:xfrm>
        </p:spPr>
        <p:txBody>
          <a:bodyPr/>
          <a:lstStyle/>
          <a:p>
            <a:r>
              <a:rPr lang="en-GB" dirty="0">
                <a:latin typeface="Arial" charset="0"/>
                <a:cs typeface="Arial" charset="0"/>
              </a:rPr>
              <a:t>Example 5.7</a:t>
            </a:r>
          </a:p>
        </p:txBody>
      </p:sp>
      <p:sp>
        <p:nvSpPr>
          <p:cNvPr id="3" name="Slide Number Placeholder 2"/>
          <p:cNvSpPr>
            <a:spLocks noGrp="1"/>
          </p:cNvSpPr>
          <p:nvPr>
            <p:ph type="sldNum" sz="quarter" idx="10"/>
          </p:nvPr>
        </p:nvSpPr>
        <p:spPr/>
        <p:txBody>
          <a:bodyPr/>
          <a:lstStyle/>
          <a:p>
            <a:pPr>
              <a:defRPr/>
            </a:pPr>
            <a:fld id="{AA277D9B-9740-4A3A-AD28-543766220616}" type="slidenum">
              <a:rPr lang="en-GB" smtClean="0"/>
              <a:pPr>
                <a:defRPr/>
              </a:pPr>
              <a:t>27</a:t>
            </a:fld>
            <a:endParaRPr lang="en-GB" dirty="0"/>
          </a:p>
        </p:txBody>
      </p:sp>
      <p:sp>
        <p:nvSpPr>
          <p:cNvPr id="3584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a:extLst>
              <a:ext uri="{FF2B5EF4-FFF2-40B4-BE49-F238E27FC236}">
                <a16:creationId xmlns:a16="http://schemas.microsoft.com/office/drawing/2014/main" id="{E7F617F0-4855-49D5-842F-57B08489A624}"/>
              </a:ext>
            </a:extLst>
          </p:cNvPr>
          <p:cNvSpPr/>
          <p:nvPr/>
        </p:nvSpPr>
        <p:spPr>
          <a:xfrm>
            <a:off x="500062" y="1268760"/>
            <a:ext cx="8104385"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A researcher requires to determine the sample size to be calculated with a margin of error of no more than 0.10 units of alcohol in total and with 98% confidence. Historical data provided to the researcher indicates that the population data is normally distributed with a population standard deviation of 0.2 units of alcohol.</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1AC27FF3-4015-44FA-908B-40A915A7A3C7}"/>
              </a:ext>
            </a:extLst>
          </p:cNvPr>
          <p:cNvSpPr/>
          <p:nvPr/>
        </p:nvSpPr>
        <p:spPr>
          <a:xfrm>
            <a:off x="582902" y="2551837"/>
            <a:ext cx="8104385" cy="1754326"/>
          </a:xfrm>
          <a:prstGeom prst="rect">
            <a:avLst/>
          </a:prstGeom>
          <a:solidFill>
            <a:schemeClr val="accent4">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Information provided:</a:t>
            </a:r>
          </a:p>
          <a:p>
            <a:pPr marL="342900" marR="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Population data normally distributed</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Confidence interval = 98%</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From table 5.3, Z</a:t>
            </a:r>
            <a:r>
              <a:rPr lang="en-GB" baseline="-25000" dirty="0">
                <a:latin typeface="Calibri" panose="020F0502020204030204" pitchFamily="34" charset="0"/>
                <a:ea typeface="Times New Roman" panose="02020603050405020304" pitchFamily="18" charset="0"/>
                <a:cs typeface="Calibri" panose="020F0502020204030204" pitchFamily="34" charset="0"/>
              </a:rPr>
              <a:t>cri</a:t>
            </a:r>
            <a:r>
              <a:rPr lang="en-GB" dirty="0">
                <a:latin typeface="Calibri" panose="020F0502020204030204" pitchFamily="34" charset="0"/>
                <a:ea typeface="Times New Roman" panose="02020603050405020304" pitchFamily="18" charset="0"/>
                <a:cs typeface="Calibri" panose="020F0502020204030204" pitchFamily="34" charset="0"/>
              </a:rPr>
              <a:t> for 98% CI = ± 2.326347874</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Population standard deviation = 0.2 units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Required margin of error e = </a:t>
            </a:r>
            <a:r>
              <a:rPr lang="en-GB" dirty="0">
                <a:latin typeface="Calibri" panose="020F0502020204030204" pitchFamily="34" charset="0"/>
                <a:ea typeface="Times New Roman" panose="02020603050405020304" pitchFamily="18" charset="0"/>
                <a:cs typeface="Calibri" panose="020F0502020204030204" pitchFamily="34"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Calibri" panose="020F0502020204030204" pitchFamily="34" charset="0"/>
              </a:rPr>
              <a:t>0.05 units (=0.10/2)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FB4B0B6-AB2E-44D8-9704-4830C19FB907}"/>
              </a:ext>
            </a:extLst>
          </p:cNvPr>
          <p:cNvSpPr/>
          <p:nvPr/>
        </p:nvSpPr>
        <p:spPr>
          <a:xfrm>
            <a:off x="892579" y="4413534"/>
            <a:ext cx="2245515"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The sample size can now be calculated using equation (5.26).</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88139350-D522-4CC0-90DB-BF30D2613009}"/>
              </a:ext>
            </a:extLst>
          </p:cNvPr>
          <p:cNvPicPr>
            <a:picLocks noChangeAspect="1"/>
          </p:cNvPicPr>
          <p:nvPr/>
        </p:nvPicPr>
        <p:blipFill>
          <a:blip r:embed="rId2"/>
          <a:stretch>
            <a:fillRect/>
          </a:stretch>
        </p:blipFill>
        <p:spPr>
          <a:xfrm>
            <a:off x="3439185" y="4460913"/>
            <a:ext cx="5276190" cy="828571"/>
          </a:xfrm>
          <a:prstGeom prst="rect">
            <a:avLst/>
          </a:prstGeom>
        </p:spPr>
      </p:pic>
      <p:sp>
        <p:nvSpPr>
          <p:cNvPr id="10" name="Rectangle 9">
            <a:extLst>
              <a:ext uri="{FF2B5EF4-FFF2-40B4-BE49-F238E27FC236}">
                <a16:creationId xmlns:a16="http://schemas.microsoft.com/office/drawing/2014/main" id="{9212F7FD-9C24-40A0-95B6-A0891A192959}"/>
              </a:ext>
            </a:extLst>
          </p:cNvPr>
          <p:cNvSpPr/>
          <p:nvPr/>
        </p:nvSpPr>
        <p:spPr>
          <a:xfrm>
            <a:off x="521848" y="5484075"/>
            <a:ext cx="8370631"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To meet the requirements of the researcher, a sample size of 87 is required.</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ctrTitle"/>
          </p:nvPr>
        </p:nvSpPr>
        <p:spPr>
          <a:xfrm>
            <a:off x="500063" y="285750"/>
            <a:ext cx="6929437" cy="714375"/>
          </a:xfrm>
        </p:spPr>
        <p:txBody>
          <a:bodyPr/>
          <a:lstStyle/>
          <a:p>
            <a:r>
              <a:rPr lang="en-GB" dirty="0">
                <a:latin typeface="Arial" charset="0"/>
                <a:cs typeface="Arial" charset="0"/>
              </a:rPr>
              <a:t>Example 5.7 Excel solution</a:t>
            </a:r>
          </a:p>
        </p:txBody>
      </p:sp>
      <p:sp>
        <p:nvSpPr>
          <p:cNvPr id="3" name="Slide Number Placeholder 2"/>
          <p:cNvSpPr>
            <a:spLocks noGrp="1"/>
          </p:cNvSpPr>
          <p:nvPr>
            <p:ph type="sldNum" sz="quarter" idx="10"/>
          </p:nvPr>
        </p:nvSpPr>
        <p:spPr/>
        <p:txBody>
          <a:bodyPr/>
          <a:lstStyle/>
          <a:p>
            <a:pPr>
              <a:defRPr/>
            </a:pPr>
            <a:fld id="{BD3FBB33-1576-4650-9093-3CE78AE5CB92}" type="slidenum">
              <a:rPr lang="en-GB" smtClean="0"/>
              <a:pPr>
                <a:defRPr/>
              </a:pPr>
              <a:t>28</a:t>
            </a:fld>
            <a:endParaRPr lang="en-GB" dirty="0"/>
          </a:p>
        </p:txBody>
      </p:sp>
      <p:sp>
        <p:nvSpPr>
          <p:cNvPr id="1843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1" name="Rectangle 10"/>
          <p:cNvSpPr/>
          <p:nvPr/>
        </p:nvSpPr>
        <p:spPr>
          <a:xfrm>
            <a:off x="500062" y="5231472"/>
            <a:ext cx="8358187" cy="646331"/>
          </a:xfrm>
          <a:prstGeom prst="rect">
            <a:avLst/>
          </a:prstGeom>
          <a:solidFill>
            <a:schemeClr val="accent6">
              <a:lumMod val="60000"/>
              <a:lumOff val="40000"/>
            </a:schemeClr>
          </a:solidFill>
        </p:spPr>
        <p:txBody>
          <a:bodyPr wrap="square">
            <a:spAutoFit/>
          </a:bodyPr>
          <a:lstStyle/>
          <a:p>
            <a:pPr>
              <a:defRPr/>
            </a:pPr>
            <a:r>
              <a:rPr lang="en-GB" dirty="0"/>
              <a:t>Thus, to produce a 98% confidence interval estimate of the mean, we need a sample of 87.</a:t>
            </a:r>
          </a:p>
        </p:txBody>
      </p:sp>
      <p:pic>
        <p:nvPicPr>
          <p:cNvPr id="9" name="Picture 8">
            <a:extLst>
              <a:ext uri="{FF2B5EF4-FFF2-40B4-BE49-F238E27FC236}">
                <a16:creationId xmlns:a16="http://schemas.microsoft.com/office/drawing/2014/main" id="{279076EA-E9B8-464B-B0F6-389C9FC31CBF}"/>
              </a:ext>
            </a:extLst>
          </p:cNvPr>
          <p:cNvPicPr/>
          <p:nvPr/>
        </p:nvPicPr>
        <p:blipFill>
          <a:blip r:embed="rId2"/>
          <a:stretch>
            <a:fillRect/>
          </a:stretch>
        </p:blipFill>
        <p:spPr>
          <a:xfrm>
            <a:off x="1187623" y="1340768"/>
            <a:ext cx="6929437" cy="3816424"/>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7C719-BCDF-4644-8E78-4FE4002083EB}"/>
              </a:ext>
            </a:extLst>
          </p:cNvPr>
          <p:cNvSpPr>
            <a:spLocks noGrp="1"/>
          </p:cNvSpPr>
          <p:nvPr>
            <p:ph type="ctrTitle"/>
          </p:nvPr>
        </p:nvSpPr>
        <p:spPr/>
        <p:txBody>
          <a:bodyPr/>
          <a:lstStyle/>
          <a:p>
            <a:r>
              <a:rPr lang="en-GB" dirty="0"/>
              <a:t>Example 5.7 SPSS solution</a:t>
            </a:r>
          </a:p>
        </p:txBody>
      </p:sp>
      <p:sp>
        <p:nvSpPr>
          <p:cNvPr id="3" name="Slide Number Placeholder 2">
            <a:extLst>
              <a:ext uri="{FF2B5EF4-FFF2-40B4-BE49-F238E27FC236}">
                <a16:creationId xmlns:a16="http://schemas.microsoft.com/office/drawing/2014/main" id="{17E58A53-1326-433E-BB9E-3432DD97A645}"/>
              </a:ext>
            </a:extLst>
          </p:cNvPr>
          <p:cNvSpPr>
            <a:spLocks noGrp="1"/>
          </p:cNvSpPr>
          <p:nvPr>
            <p:ph type="sldNum" sz="quarter" idx="10"/>
          </p:nvPr>
        </p:nvSpPr>
        <p:spPr/>
        <p:txBody>
          <a:bodyPr/>
          <a:lstStyle/>
          <a:p>
            <a:pPr>
              <a:defRPr/>
            </a:pPr>
            <a:fld id="{B2A17A9D-C4E7-4BDD-89C0-ED51AD2FDA9D}" type="slidenum">
              <a:rPr lang="en-GB" smtClean="0"/>
              <a:pPr>
                <a:defRPr/>
              </a:pPr>
              <a:t>29</a:t>
            </a:fld>
            <a:endParaRPr lang="en-GB" dirty="0"/>
          </a:p>
        </p:txBody>
      </p:sp>
      <p:sp>
        <p:nvSpPr>
          <p:cNvPr id="4" name="Footer Placeholder 3">
            <a:extLst>
              <a:ext uri="{FF2B5EF4-FFF2-40B4-BE49-F238E27FC236}">
                <a16:creationId xmlns:a16="http://schemas.microsoft.com/office/drawing/2014/main" id="{8C727E20-666C-4CE9-8F28-F22FFDA9A25A}"/>
              </a:ext>
            </a:extLst>
          </p:cNvPr>
          <p:cNvSpPr>
            <a:spLocks noGrp="1"/>
          </p:cNvSpPr>
          <p:nvPr>
            <p:ph type="ftr" sz="quarter" idx="11"/>
          </p:nvPr>
        </p:nvSpPr>
        <p:spPr/>
        <p:txBody>
          <a:bodyPr/>
          <a:lstStyle/>
          <a:p>
            <a:pPr>
              <a:defRPr/>
            </a:pPr>
            <a:r>
              <a:rPr lang="en-GB"/>
              <a:t>Glyn Davis &amp; Branko Pecar</a:t>
            </a:r>
            <a:endParaRPr lang="en-GB" b="0"/>
          </a:p>
        </p:txBody>
      </p:sp>
      <p:sp>
        <p:nvSpPr>
          <p:cNvPr id="5" name="TextBox 4">
            <a:extLst>
              <a:ext uri="{FF2B5EF4-FFF2-40B4-BE49-F238E27FC236}">
                <a16:creationId xmlns:a16="http://schemas.microsoft.com/office/drawing/2014/main" id="{363B6458-1B55-44A0-94F7-52215AA9F71B}"/>
              </a:ext>
            </a:extLst>
          </p:cNvPr>
          <p:cNvSpPr txBox="1"/>
          <p:nvPr/>
        </p:nvSpPr>
        <p:spPr>
          <a:xfrm>
            <a:off x="3347864" y="2348880"/>
            <a:ext cx="2018501" cy="369332"/>
          </a:xfrm>
          <a:prstGeom prst="rect">
            <a:avLst/>
          </a:prstGeom>
          <a:noFill/>
        </p:spPr>
        <p:txBody>
          <a:bodyPr wrap="none" rtlCol="0">
            <a:spAutoFit/>
          </a:bodyPr>
          <a:lstStyle/>
          <a:p>
            <a:r>
              <a:rPr lang="en-GB" dirty="0"/>
              <a:t>No SPSS solution</a:t>
            </a:r>
          </a:p>
        </p:txBody>
      </p:sp>
    </p:spTree>
    <p:extLst>
      <p:ext uri="{BB962C8B-B14F-4D97-AF65-F5344CB8AC3E}">
        <p14:creationId xmlns:p14="http://schemas.microsoft.com/office/powerpoint/2010/main" val="811290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ctrTitle"/>
          </p:nvPr>
        </p:nvSpPr>
        <p:spPr>
          <a:xfrm>
            <a:off x="500063" y="285750"/>
            <a:ext cx="6929437" cy="714375"/>
          </a:xfrm>
        </p:spPr>
        <p:txBody>
          <a:bodyPr/>
          <a:lstStyle/>
          <a:p>
            <a:r>
              <a:rPr lang="en-GB">
                <a:latin typeface="Arial" charset="0"/>
                <a:cs typeface="Arial" charset="0"/>
              </a:rPr>
              <a:t>Population Point Estimates</a:t>
            </a:r>
          </a:p>
        </p:txBody>
      </p:sp>
      <p:sp>
        <p:nvSpPr>
          <p:cNvPr id="3" name="Slide Number Placeholder 2"/>
          <p:cNvSpPr>
            <a:spLocks noGrp="1"/>
          </p:cNvSpPr>
          <p:nvPr>
            <p:ph type="sldNum" sz="quarter" idx="10"/>
          </p:nvPr>
        </p:nvSpPr>
        <p:spPr/>
        <p:txBody>
          <a:bodyPr/>
          <a:lstStyle/>
          <a:p>
            <a:pPr>
              <a:defRPr/>
            </a:pPr>
            <a:fld id="{E235EA73-F836-40B2-A7D4-3E229D5C66E3}" type="slidenum">
              <a:rPr lang="en-GB" smtClean="0"/>
              <a:pPr>
                <a:defRPr/>
              </a:pPr>
              <a:t>3</a:t>
            </a:fld>
            <a:endParaRPr lang="en-GB" dirty="0"/>
          </a:p>
        </p:txBody>
      </p:sp>
      <p:sp>
        <p:nvSpPr>
          <p:cNvPr id="3174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1749" name="Rectangle 4"/>
          <p:cNvSpPr>
            <a:spLocks noChangeArrowheads="1"/>
          </p:cNvSpPr>
          <p:nvPr/>
        </p:nvSpPr>
        <p:spPr bwMode="auto">
          <a:xfrm>
            <a:off x="428625" y="1285875"/>
            <a:ext cx="84296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In the previous section we explored the sampling distribution of the mean and proportion and stated that these distributions can be considered to be normal with particular population parameters (µ, </a:t>
            </a:r>
            <a:r>
              <a:rPr lang="en-GB">
                <a:sym typeface="Symbol" pitchFamily="18" charset="2"/>
              </a:rPr>
              <a:t></a:t>
            </a:r>
            <a:r>
              <a:rPr lang="en-GB" baseline="30000"/>
              <a:t>2</a:t>
            </a:r>
            <a:r>
              <a:rPr lang="en-GB"/>
              <a:t>). For many populations, it is likely that we do not know the value of the population mean (or proportion).</a:t>
            </a:r>
          </a:p>
          <a:p>
            <a:endParaRPr lang="en-GB"/>
          </a:p>
          <a:p>
            <a:r>
              <a:rPr lang="en-GB"/>
              <a:t>Fortunately, we can use the sample mean (or proportion) to provide an estimate of the population value. The objective of </a:t>
            </a:r>
            <a:r>
              <a:rPr lang="en-GB">
                <a:solidFill>
                  <a:srgbClr val="7030A0"/>
                </a:solidFill>
              </a:rPr>
              <a:t>estimation</a:t>
            </a:r>
            <a:r>
              <a:rPr lang="en-GB"/>
              <a:t> is to determine the approximate value of a population parameter on the basis of a sample statistic.</a:t>
            </a:r>
          </a:p>
          <a:p>
            <a:endParaRPr lang="en-GB"/>
          </a:p>
          <a:p>
            <a:r>
              <a:rPr lang="en-GB"/>
              <a:t>The method described in this section is dependent upon the sampling distribution being normally distributed (or approximately) and we can provide two estimates of the population value: </a:t>
            </a:r>
            <a:r>
              <a:rPr lang="en-GB">
                <a:solidFill>
                  <a:srgbClr val="FF0000"/>
                </a:solidFill>
              </a:rPr>
              <a:t>point</a:t>
            </a:r>
            <a:r>
              <a:rPr lang="en-GB"/>
              <a:t> and </a:t>
            </a:r>
            <a:r>
              <a:rPr lang="en-GB">
                <a:solidFill>
                  <a:srgbClr val="FF0000"/>
                </a:solidFill>
              </a:rPr>
              <a:t>interval</a:t>
            </a:r>
            <a:r>
              <a:rPr lang="en-GB"/>
              <a:t> estimate.</a:t>
            </a:r>
          </a:p>
        </p:txBody>
      </p:sp>
      <p:pic>
        <p:nvPicPr>
          <p:cNvPr id="31750" name="Picture 5" descr="Figure 6p27.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8688" y="4786313"/>
            <a:ext cx="317817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TextBox 6"/>
          <p:cNvSpPr txBox="1">
            <a:spLocks noChangeArrowheads="1"/>
          </p:cNvSpPr>
          <p:nvPr/>
        </p:nvSpPr>
        <p:spPr bwMode="auto">
          <a:xfrm>
            <a:off x="4500563" y="4857750"/>
            <a:ext cx="435768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Arial" charset="0"/>
              <a:buChar char="•"/>
            </a:pPr>
            <a:r>
              <a:rPr lang="en-GB">
                <a:solidFill>
                  <a:srgbClr val="7030A0"/>
                </a:solidFill>
              </a:rPr>
              <a:t>A point estimate is a single number</a:t>
            </a:r>
          </a:p>
          <a:p>
            <a:pPr eaLnBrk="1" hangingPunct="1">
              <a:buFont typeface="Arial" charset="0"/>
              <a:buChar char="•"/>
            </a:pPr>
            <a:r>
              <a:rPr lang="en-GB">
                <a:solidFill>
                  <a:srgbClr val="7030A0"/>
                </a:solidFill>
              </a:rPr>
              <a:t>A confidence interval provides information about variability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60C99054-F293-4E3D-B828-ECFE3FC91B5F}" type="slidenum">
              <a:rPr lang="en-GB" smtClean="0"/>
              <a:pPr>
                <a:defRPr/>
              </a:pPr>
              <a:t>30</a:t>
            </a:fld>
            <a:endParaRPr lang="en-GB" dirty="0"/>
          </a:p>
        </p:txBody>
      </p:sp>
      <p:sp>
        <p:nvSpPr>
          <p:cNvPr id="3686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6869" name="TextBox 4"/>
          <p:cNvSpPr txBox="1">
            <a:spLocks noChangeArrowheads="1"/>
          </p:cNvSpPr>
          <p:nvPr/>
        </p:nvSpPr>
        <p:spPr bwMode="auto">
          <a:xfrm>
            <a:off x="642938" y="1285875"/>
            <a:ext cx="78581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In this presentation we explored the concept of a sampling data values from a population:</a:t>
            </a:r>
          </a:p>
        </p:txBody>
      </p:sp>
      <p:sp>
        <p:nvSpPr>
          <p:cNvPr id="6" name="Rectangle 5"/>
          <p:cNvSpPr/>
          <p:nvPr/>
        </p:nvSpPr>
        <p:spPr>
          <a:xfrm>
            <a:off x="1331640" y="2553488"/>
            <a:ext cx="2143140" cy="1077218"/>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Point estimates</a:t>
            </a:r>
          </a:p>
        </p:txBody>
      </p:sp>
      <p:sp>
        <p:nvSpPr>
          <p:cNvPr id="8" name="Rectangle 7"/>
          <p:cNvSpPr/>
          <p:nvPr/>
        </p:nvSpPr>
        <p:spPr>
          <a:xfrm>
            <a:off x="5292080" y="2646511"/>
            <a:ext cx="2643206" cy="1077218"/>
          </a:xfrm>
          <a:prstGeom prst="rect">
            <a:avLst/>
          </a:prstGeom>
          <a:noFill/>
        </p:spPr>
        <p:txBody>
          <a:bodyPr>
            <a:spAutoFit/>
          </a:bodyPr>
          <a:lstStyle/>
          <a:p>
            <a:pPr algn="ctr">
              <a:defRPr/>
            </a:pP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Confidence intervals</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9" name="Rectangle 8"/>
          <p:cNvSpPr/>
          <p:nvPr/>
        </p:nvSpPr>
        <p:spPr>
          <a:xfrm>
            <a:off x="3228346" y="4312838"/>
            <a:ext cx="2071702" cy="1077218"/>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Sample size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ctrTitle"/>
          </p:nvPr>
        </p:nvSpPr>
        <p:spPr>
          <a:xfrm>
            <a:off x="428625" y="285750"/>
            <a:ext cx="7929563" cy="714375"/>
          </a:xfrm>
        </p:spPr>
        <p:txBody>
          <a:bodyPr/>
          <a:lstStyle/>
          <a:p>
            <a:r>
              <a:rPr lang="en-GB" sz="2800">
                <a:latin typeface="Arial" charset="0"/>
                <a:cs typeface="Arial" charset="0"/>
              </a:rPr>
              <a:t>Types of Estimate &amp; Criteria of a Good Estimator</a:t>
            </a:r>
          </a:p>
        </p:txBody>
      </p:sp>
      <p:sp>
        <p:nvSpPr>
          <p:cNvPr id="3" name="Slide Number Placeholder 2"/>
          <p:cNvSpPr>
            <a:spLocks noGrp="1"/>
          </p:cNvSpPr>
          <p:nvPr>
            <p:ph type="sldNum" sz="quarter" idx="10"/>
          </p:nvPr>
        </p:nvSpPr>
        <p:spPr/>
        <p:txBody>
          <a:bodyPr/>
          <a:lstStyle/>
          <a:p>
            <a:pPr>
              <a:defRPr/>
            </a:pPr>
            <a:fld id="{ABC351AC-6E9A-41AD-BA05-98EB449C17AD}" type="slidenum">
              <a:rPr lang="en-GB" smtClean="0"/>
              <a:pPr>
                <a:defRPr/>
              </a:pPr>
              <a:t>4</a:t>
            </a:fld>
            <a:endParaRPr lang="en-GB" dirty="0"/>
          </a:p>
        </p:txBody>
      </p:sp>
      <p:sp>
        <p:nvSpPr>
          <p:cNvPr id="3277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2773" name="Rectangle 4"/>
          <p:cNvSpPr>
            <a:spLocks noChangeArrowheads="1"/>
          </p:cNvSpPr>
          <p:nvPr/>
        </p:nvSpPr>
        <p:spPr bwMode="auto">
          <a:xfrm>
            <a:off x="500063" y="1285875"/>
            <a:ext cx="8358187"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A </a:t>
            </a:r>
            <a:r>
              <a:rPr lang="en-GB">
                <a:solidFill>
                  <a:srgbClr val="FF0000"/>
                </a:solidFill>
              </a:rPr>
              <a:t>point estimate</a:t>
            </a:r>
            <a:r>
              <a:rPr lang="en-GB"/>
              <a:t> is a sample statistic that is used to estimate an unknown population parameter. </a:t>
            </a:r>
          </a:p>
          <a:p>
            <a:endParaRPr lang="en-GB"/>
          </a:p>
          <a:p>
            <a:r>
              <a:rPr lang="en-GB"/>
              <a:t>An </a:t>
            </a:r>
            <a:r>
              <a:rPr lang="en-GB">
                <a:solidFill>
                  <a:srgbClr val="FF0000"/>
                </a:solidFill>
              </a:rPr>
              <a:t>interval estimate</a:t>
            </a:r>
            <a:r>
              <a:rPr lang="en-GB"/>
              <a:t> is a range of values used to estimate a population parameter. It indicates error by the extent of its range and by the probability of the true population parameter lying within that range.</a:t>
            </a:r>
          </a:p>
        </p:txBody>
      </p:sp>
      <p:sp>
        <p:nvSpPr>
          <p:cNvPr id="6" name="TextBox 5"/>
          <p:cNvSpPr txBox="1"/>
          <p:nvPr/>
        </p:nvSpPr>
        <p:spPr>
          <a:xfrm>
            <a:off x="500063" y="3143250"/>
            <a:ext cx="8429625" cy="2586038"/>
          </a:xfrm>
          <a:prstGeom prst="rect">
            <a:avLst/>
          </a:prstGeom>
          <a:noFill/>
        </p:spPr>
        <p:txBody>
          <a:bodyPr>
            <a:spAutoFit/>
          </a:bodyPr>
          <a:lstStyle/>
          <a:p>
            <a:pPr>
              <a:defRPr/>
            </a:pPr>
            <a:r>
              <a:rPr lang="en-GB" dirty="0">
                <a:solidFill>
                  <a:srgbClr val="FF0000"/>
                </a:solidFill>
              </a:rPr>
              <a:t>Criteria of a good estimator:</a:t>
            </a:r>
          </a:p>
          <a:p>
            <a:pPr>
              <a:defRPr/>
            </a:pPr>
            <a:endParaRPr lang="en-GB" dirty="0"/>
          </a:p>
          <a:p>
            <a:pPr marL="342900" indent="-342900">
              <a:buFont typeface="+mj-lt"/>
              <a:buAutoNum type="arabicPeriod"/>
              <a:defRPr/>
            </a:pPr>
            <a:r>
              <a:rPr lang="en-GB" dirty="0"/>
              <a:t>Sample mean is an </a:t>
            </a:r>
            <a:r>
              <a:rPr lang="en-GB" dirty="0">
                <a:solidFill>
                  <a:srgbClr val="7030A0"/>
                </a:solidFill>
              </a:rPr>
              <a:t>unbiased estimator</a:t>
            </a:r>
            <a:r>
              <a:rPr lang="en-GB" dirty="0"/>
              <a:t> of the population mean.</a:t>
            </a:r>
          </a:p>
          <a:p>
            <a:pPr marL="342900" indent="-342900">
              <a:buFont typeface="+mj-lt"/>
              <a:buAutoNum type="arabicPeriod"/>
              <a:defRPr/>
            </a:pPr>
            <a:r>
              <a:rPr lang="en-GB" dirty="0"/>
              <a:t>An unbiased estimator is </a:t>
            </a:r>
            <a:r>
              <a:rPr lang="en-GB" dirty="0">
                <a:solidFill>
                  <a:srgbClr val="7030A0"/>
                </a:solidFill>
              </a:rPr>
              <a:t>consistent</a:t>
            </a:r>
            <a:r>
              <a:rPr lang="en-GB" dirty="0"/>
              <a:t> if the difference between the estimator and the parameter grows smaller as the sample size increases.</a:t>
            </a:r>
          </a:p>
          <a:p>
            <a:pPr marL="342900" indent="-342900">
              <a:buFont typeface="+mj-lt"/>
              <a:buAutoNum type="arabicPeriod"/>
              <a:defRPr/>
            </a:pPr>
            <a:r>
              <a:rPr lang="en-GB" dirty="0"/>
              <a:t>If we have two estimators of the parameter, then the one whose variance is smaller is said to be more </a:t>
            </a:r>
            <a:r>
              <a:rPr lang="en-GB" dirty="0">
                <a:solidFill>
                  <a:srgbClr val="7030A0"/>
                </a:solidFill>
              </a:rPr>
              <a:t>efficient</a:t>
            </a:r>
            <a:r>
              <a:rPr lang="en-GB" dirty="0"/>
              <a:t>. It should be noted that the sample median has a greater variance than the sample mean - so we choose the sample mean rather than sample median.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Title 1"/>
          <p:cNvSpPr>
            <a:spLocks noGrp="1"/>
          </p:cNvSpPr>
          <p:nvPr>
            <p:ph type="ctrTitle"/>
          </p:nvPr>
        </p:nvSpPr>
        <p:spPr>
          <a:xfrm>
            <a:off x="500063" y="285750"/>
            <a:ext cx="7858125" cy="714375"/>
          </a:xfrm>
        </p:spPr>
        <p:txBody>
          <a:bodyPr/>
          <a:lstStyle/>
          <a:p>
            <a:r>
              <a:rPr lang="en-GB" sz="2800">
                <a:latin typeface="Arial" charset="0"/>
                <a:cs typeface="Arial" charset="0"/>
              </a:rPr>
              <a:t>Point Estimate of Population Mean and Variance</a:t>
            </a:r>
          </a:p>
        </p:txBody>
      </p:sp>
      <p:sp>
        <p:nvSpPr>
          <p:cNvPr id="3" name="Slide Number Placeholder 2"/>
          <p:cNvSpPr>
            <a:spLocks noGrp="1"/>
          </p:cNvSpPr>
          <p:nvPr>
            <p:ph type="sldNum" sz="quarter" idx="10"/>
          </p:nvPr>
        </p:nvSpPr>
        <p:spPr/>
        <p:txBody>
          <a:bodyPr/>
          <a:lstStyle/>
          <a:p>
            <a:pPr>
              <a:defRPr/>
            </a:pPr>
            <a:fld id="{CF07F6C4-1A1C-40B3-ABB0-C4575224F9BC}" type="slidenum">
              <a:rPr lang="en-GB" smtClean="0"/>
              <a:pPr>
                <a:defRPr/>
              </a:pPr>
              <a:t>5</a:t>
            </a:fld>
            <a:endParaRPr lang="en-GB" dirty="0"/>
          </a:p>
        </p:txBody>
      </p:sp>
      <p:sp>
        <p:nvSpPr>
          <p:cNvPr id="820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8201" name="Rectangle 4"/>
          <p:cNvSpPr>
            <a:spLocks noChangeArrowheads="1"/>
          </p:cNvSpPr>
          <p:nvPr/>
        </p:nvSpPr>
        <p:spPr bwMode="auto">
          <a:xfrm>
            <a:off x="500063" y="1285875"/>
            <a:ext cx="8358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A </a:t>
            </a:r>
            <a:r>
              <a:rPr lang="en-GB">
                <a:solidFill>
                  <a:srgbClr val="FF0000"/>
                </a:solidFill>
              </a:rPr>
              <a:t>point estimator</a:t>
            </a:r>
            <a:r>
              <a:rPr lang="en-GB"/>
              <a:t> draws inferences about a population by estimating the value of an unknown parameter using a single point or data value. The sample mean is the best estimator of the population mean.  It is </a:t>
            </a:r>
            <a:r>
              <a:rPr lang="en-GB">
                <a:solidFill>
                  <a:srgbClr val="7030A0"/>
                </a:solidFill>
              </a:rPr>
              <a:t>unbiased</a:t>
            </a:r>
            <a:r>
              <a:rPr lang="en-GB"/>
              <a:t>, </a:t>
            </a:r>
            <a:r>
              <a:rPr lang="en-GB">
                <a:solidFill>
                  <a:srgbClr val="7030A0"/>
                </a:solidFill>
              </a:rPr>
              <a:t>consistent</a:t>
            </a:r>
            <a:r>
              <a:rPr lang="en-GB"/>
              <a:t>, and the most </a:t>
            </a:r>
            <a:r>
              <a:rPr lang="en-GB">
                <a:solidFill>
                  <a:srgbClr val="7030A0"/>
                </a:solidFill>
              </a:rPr>
              <a:t>efficient estimator</a:t>
            </a:r>
            <a:r>
              <a:rPr lang="en-GB"/>
              <a:t>.</a:t>
            </a:r>
          </a:p>
        </p:txBody>
      </p:sp>
      <p:sp>
        <p:nvSpPr>
          <p:cNvPr id="6" name="TextBox 5"/>
          <p:cNvSpPr txBox="1"/>
          <p:nvPr/>
        </p:nvSpPr>
        <p:spPr>
          <a:xfrm>
            <a:off x="571500" y="2571750"/>
            <a:ext cx="2714625" cy="646113"/>
          </a:xfrm>
          <a:prstGeom prst="rect">
            <a:avLst/>
          </a:prstGeom>
          <a:solidFill>
            <a:schemeClr val="tx2">
              <a:lumMod val="60000"/>
              <a:lumOff val="40000"/>
            </a:schemeClr>
          </a:solidFill>
        </p:spPr>
        <p:txBody>
          <a:bodyPr>
            <a:spAutoFit/>
          </a:bodyPr>
          <a:lstStyle/>
          <a:p>
            <a:pPr>
              <a:defRPr/>
            </a:pPr>
            <a:r>
              <a:rPr lang="en-GB" dirty="0"/>
              <a:t>Unbiased estimate of population mean, </a:t>
            </a:r>
            <a:r>
              <a:rPr lang="el-GR" dirty="0"/>
              <a:t>μ</a:t>
            </a:r>
            <a:r>
              <a:rPr lang="en-GB" dirty="0"/>
              <a:t>:</a:t>
            </a:r>
          </a:p>
        </p:txBody>
      </p:sp>
      <p:graphicFrame>
        <p:nvGraphicFramePr>
          <p:cNvPr id="8194" name="Object 5"/>
          <p:cNvGraphicFramePr>
            <a:graphicFrameLocks noChangeAspect="1"/>
          </p:cNvGraphicFramePr>
          <p:nvPr>
            <p:extLst>
              <p:ext uri="{D42A27DB-BD31-4B8C-83A1-F6EECF244321}">
                <p14:modId xmlns:p14="http://schemas.microsoft.com/office/powerpoint/2010/main" val="1936142487"/>
              </p:ext>
            </p:extLst>
          </p:nvPr>
        </p:nvGraphicFramePr>
        <p:xfrm>
          <a:off x="3357563" y="2786063"/>
          <a:ext cx="625475" cy="357187"/>
        </p:xfrm>
        <a:graphic>
          <a:graphicData uri="http://schemas.openxmlformats.org/presentationml/2006/ole">
            <mc:AlternateContent xmlns:mc="http://schemas.openxmlformats.org/markup-compatibility/2006">
              <mc:Choice xmlns:v="urn:schemas-microsoft-com:vml" Requires="v">
                <p:oleObj spid="_x0000_s8387" name="Equation" r:id="rId3" imgW="355320" imgH="203040" progId="Equation.3">
                  <p:embed/>
                </p:oleObj>
              </mc:Choice>
              <mc:Fallback>
                <p:oleObj name="Equation" r:id="rId3" imgW="355320" imgH="2030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563" y="2786063"/>
                        <a:ext cx="625475" cy="357187"/>
                      </a:xfrm>
                      <a:prstGeom prst="rect">
                        <a:avLst/>
                      </a:prstGeom>
                      <a:solidFill>
                        <a:schemeClr val="accent6">
                          <a:lumMod val="60000"/>
                          <a:lumOff val="40000"/>
                        </a:schemeClr>
                      </a:solidFill>
                      <a:ln>
                        <a:noFill/>
                      </a:ln>
                      <a:effectLst/>
                    </p:spPr>
                  </p:pic>
                </p:oleObj>
              </mc:Fallback>
            </mc:AlternateContent>
          </a:graphicData>
        </a:graphic>
      </p:graphicFrame>
      <p:sp>
        <p:nvSpPr>
          <p:cNvPr id="8" name="TextBox 7"/>
          <p:cNvSpPr txBox="1"/>
          <p:nvPr/>
        </p:nvSpPr>
        <p:spPr>
          <a:xfrm>
            <a:off x="4572000" y="2643188"/>
            <a:ext cx="3500438" cy="646112"/>
          </a:xfrm>
          <a:prstGeom prst="rect">
            <a:avLst/>
          </a:prstGeom>
          <a:solidFill>
            <a:schemeClr val="tx2">
              <a:lumMod val="60000"/>
              <a:lumOff val="40000"/>
            </a:schemeClr>
          </a:solidFill>
        </p:spPr>
        <p:txBody>
          <a:bodyPr>
            <a:spAutoFit/>
          </a:bodyPr>
          <a:lstStyle/>
          <a:p>
            <a:pPr>
              <a:defRPr/>
            </a:pPr>
            <a:r>
              <a:rPr lang="en-GB" dirty="0"/>
              <a:t>Unbiased estimate of population standard deviation, </a:t>
            </a:r>
            <a:r>
              <a:rPr lang="el-GR" dirty="0"/>
              <a:t>σ</a:t>
            </a:r>
            <a:r>
              <a:rPr lang="en-GB" dirty="0"/>
              <a:t>:</a:t>
            </a:r>
          </a:p>
        </p:txBody>
      </p:sp>
      <p:graphicFrame>
        <p:nvGraphicFramePr>
          <p:cNvPr id="8195" name="Object 6"/>
          <p:cNvGraphicFramePr>
            <a:graphicFrameLocks noChangeAspect="1"/>
          </p:cNvGraphicFramePr>
          <p:nvPr>
            <p:extLst>
              <p:ext uri="{D42A27DB-BD31-4B8C-83A1-F6EECF244321}">
                <p14:modId xmlns:p14="http://schemas.microsoft.com/office/powerpoint/2010/main" val="2875723128"/>
              </p:ext>
            </p:extLst>
          </p:nvPr>
        </p:nvGraphicFramePr>
        <p:xfrm>
          <a:off x="5286375" y="3500438"/>
          <a:ext cx="1800225" cy="728662"/>
        </p:xfrm>
        <a:graphic>
          <a:graphicData uri="http://schemas.openxmlformats.org/presentationml/2006/ole">
            <mc:AlternateContent xmlns:mc="http://schemas.openxmlformats.org/markup-compatibility/2006">
              <mc:Choice xmlns:v="urn:schemas-microsoft-com:vml" Requires="v">
                <p:oleObj spid="_x0000_s8388" name="Equation" r:id="rId5" imgW="1066680" imgH="431640" progId="Equation.3">
                  <p:embed/>
                </p:oleObj>
              </mc:Choice>
              <mc:Fallback>
                <p:oleObj name="Equation" r:id="rId5" imgW="1066680" imgH="43164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86375" y="3500438"/>
                        <a:ext cx="1800225" cy="728662"/>
                      </a:xfrm>
                      <a:prstGeom prst="rect">
                        <a:avLst/>
                      </a:prstGeom>
                      <a:solidFill>
                        <a:schemeClr val="accent6">
                          <a:lumMod val="60000"/>
                          <a:lumOff val="40000"/>
                        </a:schemeClr>
                      </a:solidFill>
                      <a:ln>
                        <a:noFill/>
                      </a:ln>
                      <a:effectLst/>
                    </p:spPr>
                  </p:pic>
                </p:oleObj>
              </mc:Fallback>
            </mc:AlternateContent>
          </a:graphicData>
        </a:graphic>
      </p:graphicFrame>
      <p:sp>
        <p:nvSpPr>
          <p:cNvPr id="10" name="TextBox 9"/>
          <p:cNvSpPr txBox="1"/>
          <p:nvPr/>
        </p:nvSpPr>
        <p:spPr>
          <a:xfrm>
            <a:off x="571500" y="3786188"/>
            <a:ext cx="3571875" cy="646112"/>
          </a:xfrm>
          <a:prstGeom prst="rect">
            <a:avLst/>
          </a:prstGeom>
          <a:solidFill>
            <a:schemeClr val="tx2">
              <a:lumMod val="60000"/>
              <a:lumOff val="40000"/>
            </a:schemeClr>
          </a:solidFill>
        </p:spPr>
        <p:txBody>
          <a:bodyPr>
            <a:spAutoFit/>
          </a:bodyPr>
          <a:lstStyle/>
          <a:p>
            <a:pPr>
              <a:defRPr/>
            </a:pPr>
            <a:r>
              <a:rPr lang="en-GB" dirty="0"/>
              <a:t>Standard error of the mean,       :</a:t>
            </a:r>
          </a:p>
          <a:p>
            <a:pPr>
              <a:defRPr/>
            </a:pPr>
            <a:endParaRPr lang="en-GB" dirty="0"/>
          </a:p>
        </p:txBody>
      </p:sp>
      <p:graphicFrame>
        <p:nvGraphicFramePr>
          <p:cNvPr id="8196" name="Object 7"/>
          <p:cNvGraphicFramePr>
            <a:graphicFrameLocks noChangeAspect="1"/>
          </p:cNvGraphicFramePr>
          <p:nvPr/>
        </p:nvGraphicFramePr>
        <p:xfrm>
          <a:off x="3500438" y="3857625"/>
          <a:ext cx="363537" cy="387350"/>
        </p:xfrm>
        <a:graphic>
          <a:graphicData uri="http://schemas.openxmlformats.org/presentationml/2006/ole">
            <mc:AlternateContent xmlns:mc="http://schemas.openxmlformats.org/markup-compatibility/2006">
              <mc:Choice xmlns:v="urn:schemas-microsoft-com:vml" Requires="v">
                <p:oleObj spid="_x0000_s8389" name="Equation" r:id="rId7" imgW="190440" imgH="203040" progId="Equation.3">
                  <p:embed/>
                </p:oleObj>
              </mc:Choice>
              <mc:Fallback>
                <p:oleObj name="Equation" r:id="rId7" imgW="190440" imgH="20304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0438" y="3857625"/>
                        <a:ext cx="363537" cy="387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7" name="Object 8"/>
          <p:cNvGraphicFramePr>
            <a:graphicFrameLocks noChangeAspect="1"/>
          </p:cNvGraphicFramePr>
          <p:nvPr>
            <p:extLst>
              <p:ext uri="{D42A27DB-BD31-4B8C-83A1-F6EECF244321}">
                <p14:modId xmlns:p14="http://schemas.microsoft.com/office/powerpoint/2010/main" val="1432825067"/>
              </p:ext>
            </p:extLst>
          </p:nvPr>
        </p:nvGraphicFramePr>
        <p:xfrm>
          <a:off x="1000125" y="4500563"/>
          <a:ext cx="1457325" cy="642937"/>
        </p:xfrm>
        <a:graphic>
          <a:graphicData uri="http://schemas.openxmlformats.org/presentationml/2006/ole">
            <mc:AlternateContent xmlns:mc="http://schemas.openxmlformats.org/markup-compatibility/2006">
              <mc:Choice xmlns:v="urn:schemas-microsoft-com:vml" Requires="v">
                <p:oleObj spid="_x0000_s8390" name="Equation" r:id="rId9" imgW="863280" imgH="380880" progId="Equation.3">
                  <p:embed/>
                </p:oleObj>
              </mc:Choice>
              <mc:Fallback>
                <p:oleObj name="Equation" r:id="rId9" imgW="863280" imgH="380880"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0125" y="4500563"/>
                        <a:ext cx="1457325" cy="642937"/>
                      </a:xfrm>
                      <a:prstGeom prst="rect">
                        <a:avLst/>
                      </a:prstGeom>
                      <a:solidFill>
                        <a:schemeClr val="accent6">
                          <a:lumMod val="60000"/>
                          <a:lumOff val="40000"/>
                        </a:schemeClr>
                      </a:solidFill>
                      <a:ln>
                        <a:noFill/>
                      </a:ln>
                      <a:effectLst/>
                    </p:spPr>
                  </p:pic>
                </p:oleObj>
              </mc:Fallback>
            </mc:AlternateContent>
          </a:graphicData>
        </a:graphic>
      </p:graphicFrame>
      <p:sp>
        <p:nvSpPr>
          <p:cNvPr id="16" name="TextBox 15"/>
          <p:cNvSpPr txBox="1"/>
          <p:nvPr/>
        </p:nvSpPr>
        <p:spPr>
          <a:xfrm>
            <a:off x="500063" y="5286375"/>
            <a:ext cx="8358187" cy="646113"/>
          </a:xfrm>
          <a:prstGeom prst="rect">
            <a:avLst/>
          </a:prstGeom>
          <a:solidFill>
            <a:schemeClr val="accent6">
              <a:lumMod val="60000"/>
              <a:lumOff val="40000"/>
            </a:schemeClr>
          </a:solidFill>
        </p:spPr>
        <p:txBody>
          <a:bodyPr>
            <a:spAutoFit/>
          </a:bodyPr>
          <a:lstStyle/>
          <a:p>
            <a:pPr>
              <a:defRPr/>
            </a:pPr>
            <a:r>
              <a:rPr lang="en-GB" dirty="0"/>
              <a:t>Similar equations can be written for problems involving the calculation of point estimates: (i) </a:t>
            </a:r>
            <a:r>
              <a:rPr lang="en-GB" dirty="0">
                <a:solidFill>
                  <a:srgbClr val="FF0000"/>
                </a:solidFill>
              </a:rPr>
              <a:t>proportions</a:t>
            </a:r>
            <a:r>
              <a:rPr lang="en-GB" dirty="0"/>
              <a:t>, (ii) </a:t>
            </a:r>
            <a:r>
              <a:rPr lang="en-GB" dirty="0">
                <a:solidFill>
                  <a:srgbClr val="FF0000"/>
                </a:solidFill>
              </a:rPr>
              <a:t>pooling sample data from 2 samples</a:t>
            </a:r>
            <a:r>
              <a:rPr lang="en-GB" dirty="0"/>
              <a:t>.</a:t>
            </a:r>
          </a:p>
        </p:txBody>
      </p:sp>
      <p:sp>
        <p:nvSpPr>
          <p:cNvPr id="8206" name="TextBox 16"/>
          <p:cNvSpPr txBox="1">
            <a:spLocks noChangeArrowheads="1"/>
          </p:cNvSpPr>
          <p:nvPr/>
        </p:nvSpPr>
        <p:spPr bwMode="auto">
          <a:xfrm>
            <a:off x="5292080" y="4445488"/>
            <a:ext cx="3214687" cy="646113"/>
          </a:xfrm>
          <a:prstGeom prst="rect">
            <a:avLst/>
          </a:prstGeom>
          <a:solidFill>
            <a:schemeClr val="accent3">
              <a:lumMod val="60000"/>
              <a:lumOff val="4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Use Excel function STDEV.S() to calculate 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4" name="Title 1"/>
          <p:cNvSpPr>
            <a:spLocks noGrp="1"/>
          </p:cNvSpPr>
          <p:nvPr>
            <p:ph type="ctrTitle"/>
          </p:nvPr>
        </p:nvSpPr>
        <p:spPr>
          <a:xfrm>
            <a:off x="500063" y="285750"/>
            <a:ext cx="6929437" cy="714375"/>
          </a:xfrm>
        </p:spPr>
        <p:txBody>
          <a:bodyPr/>
          <a:lstStyle/>
          <a:p>
            <a:r>
              <a:rPr lang="en-GB" dirty="0">
                <a:latin typeface="Arial" charset="0"/>
                <a:cs typeface="Arial" charset="0"/>
              </a:rPr>
              <a:t>Point estimates</a:t>
            </a:r>
          </a:p>
        </p:txBody>
      </p:sp>
      <p:sp>
        <p:nvSpPr>
          <p:cNvPr id="3" name="Slide Number Placeholder 2"/>
          <p:cNvSpPr>
            <a:spLocks noGrp="1"/>
          </p:cNvSpPr>
          <p:nvPr>
            <p:ph type="sldNum" sz="quarter" idx="10"/>
          </p:nvPr>
        </p:nvSpPr>
        <p:spPr/>
        <p:txBody>
          <a:bodyPr/>
          <a:lstStyle/>
          <a:p>
            <a:pPr>
              <a:defRPr/>
            </a:pPr>
            <a:fld id="{01A8EC04-F702-43E4-96FF-3C79874E8598}" type="slidenum">
              <a:rPr lang="en-GB" smtClean="0"/>
              <a:pPr>
                <a:defRPr/>
              </a:pPr>
              <a:t>6</a:t>
            </a:fld>
            <a:endParaRPr lang="en-GB" dirty="0"/>
          </a:p>
        </p:txBody>
      </p:sp>
      <p:sp>
        <p:nvSpPr>
          <p:cNvPr id="922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9227" name="Rectangle 4"/>
          <p:cNvSpPr>
            <a:spLocks noChangeArrowheads="1"/>
          </p:cNvSpPr>
          <p:nvPr/>
        </p:nvSpPr>
        <p:spPr bwMode="auto">
          <a:xfrm>
            <a:off x="500063" y="1947053"/>
            <a:ext cx="842962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An experiment was performed five times on the measurement of the length of rods with the following results: 1.010, 1.012, 1.008, 1.013 and 1.011. </a:t>
            </a:r>
          </a:p>
          <a:p>
            <a:endParaRPr lang="en-GB" dirty="0"/>
          </a:p>
          <a:p>
            <a:r>
              <a:rPr lang="en-GB" dirty="0"/>
              <a:t>Calculate the unbiased estimates of the mean and variance of possible measurements and give an estimate for the standard error of the mean?</a:t>
            </a:r>
          </a:p>
        </p:txBody>
      </p:sp>
      <p:sp>
        <p:nvSpPr>
          <p:cNvPr id="4" name="Rectangle 3">
            <a:extLst>
              <a:ext uri="{FF2B5EF4-FFF2-40B4-BE49-F238E27FC236}">
                <a16:creationId xmlns:a16="http://schemas.microsoft.com/office/drawing/2014/main" id="{ADABEB6E-8CD8-4255-B48D-A5949E3331D6}"/>
              </a:ext>
            </a:extLst>
          </p:cNvPr>
          <p:cNvSpPr/>
          <p:nvPr/>
        </p:nvSpPr>
        <p:spPr>
          <a:xfrm>
            <a:off x="3143250" y="4005064"/>
            <a:ext cx="3327707" cy="1754326"/>
          </a:xfrm>
          <a:prstGeom prst="rect">
            <a:avLst/>
          </a:prstGeom>
          <a:solidFill>
            <a:schemeClr val="accent3">
              <a:lumMod val="20000"/>
              <a:lumOff val="80000"/>
            </a:schemeClr>
          </a:solidFill>
        </p:spPr>
        <p:txBody>
          <a:bodyPr wrap="square">
            <a:spAutoFit/>
          </a:bodyPr>
          <a:lstStyle/>
          <a:p>
            <a:pPr algn="ctr"/>
            <a:r>
              <a:rPr lang="en-GB" dirty="0">
                <a:latin typeface="Calibri" panose="020F0502020204030204" pitchFamily="34" charset="0"/>
                <a:ea typeface="Times New Roman" panose="02020603050405020304" pitchFamily="18" charset="0"/>
              </a:rPr>
              <a:t>The value of the unbiased estimates of the population mean, standard deviation, and standard error of the mean are provided by solving equations (5.3), (5.7), and (5.9).</a:t>
            </a:r>
            <a:endParaRPr lang="en-GB" dirty="0"/>
          </a:p>
        </p:txBody>
      </p:sp>
      <p:sp>
        <p:nvSpPr>
          <p:cNvPr id="2" name="Rectangle 1">
            <a:extLst>
              <a:ext uri="{FF2B5EF4-FFF2-40B4-BE49-F238E27FC236}">
                <a16:creationId xmlns:a16="http://schemas.microsoft.com/office/drawing/2014/main" id="{3E0EE580-AAC2-4765-AEE4-22BD33F6B7C4}"/>
              </a:ext>
            </a:extLst>
          </p:cNvPr>
          <p:cNvSpPr/>
          <p:nvPr/>
        </p:nvSpPr>
        <p:spPr>
          <a:xfrm>
            <a:off x="500063" y="1288923"/>
            <a:ext cx="1467068" cy="369332"/>
          </a:xfrm>
          <a:prstGeom prst="rect">
            <a:avLst/>
          </a:prstGeom>
        </p:spPr>
        <p:txBody>
          <a:bodyPr wrap="none">
            <a:spAutoFit/>
          </a:bodyPr>
          <a:lstStyle/>
          <a:p>
            <a:r>
              <a:rPr lang="en-GB" dirty="0">
                <a:solidFill>
                  <a:srgbClr val="FF0000"/>
                </a:solidFill>
              </a:rPr>
              <a:t>Example 5.1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EAA0A-AF0D-4919-AEEC-E338E98A1C8E}"/>
              </a:ext>
            </a:extLst>
          </p:cNvPr>
          <p:cNvSpPr>
            <a:spLocks noGrp="1"/>
          </p:cNvSpPr>
          <p:nvPr>
            <p:ph type="ctrTitle"/>
          </p:nvPr>
        </p:nvSpPr>
        <p:spPr/>
        <p:txBody>
          <a:bodyPr/>
          <a:lstStyle/>
          <a:p>
            <a:r>
              <a:rPr lang="en-GB" dirty="0">
                <a:latin typeface="Arial" charset="0"/>
                <a:cs typeface="Arial" charset="0"/>
              </a:rPr>
              <a:t>Point estimates continued</a:t>
            </a:r>
            <a:endParaRPr lang="en-GB" dirty="0"/>
          </a:p>
        </p:txBody>
      </p:sp>
      <p:sp>
        <p:nvSpPr>
          <p:cNvPr id="3" name="Slide Number Placeholder 2">
            <a:extLst>
              <a:ext uri="{FF2B5EF4-FFF2-40B4-BE49-F238E27FC236}">
                <a16:creationId xmlns:a16="http://schemas.microsoft.com/office/drawing/2014/main" id="{0D2A5F6F-38EF-4165-8683-8C678706CFCF}"/>
              </a:ext>
            </a:extLst>
          </p:cNvPr>
          <p:cNvSpPr>
            <a:spLocks noGrp="1"/>
          </p:cNvSpPr>
          <p:nvPr>
            <p:ph type="sldNum" sz="quarter" idx="10"/>
          </p:nvPr>
        </p:nvSpPr>
        <p:spPr/>
        <p:txBody>
          <a:bodyPr/>
          <a:lstStyle/>
          <a:p>
            <a:pPr>
              <a:defRPr/>
            </a:pPr>
            <a:fld id="{B2A17A9D-C4E7-4BDD-89C0-ED51AD2FDA9D}" type="slidenum">
              <a:rPr lang="en-GB" smtClean="0"/>
              <a:pPr>
                <a:defRPr/>
              </a:pPr>
              <a:t>7</a:t>
            </a:fld>
            <a:endParaRPr lang="en-GB" dirty="0"/>
          </a:p>
        </p:txBody>
      </p:sp>
      <p:sp>
        <p:nvSpPr>
          <p:cNvPr id="4" name="Footer Placeholder 3">
            <a:extLst>
              <a:ext uri="{FF2B5EF4-FFF2-40B4-BE49-F238E27FC236}">
                <a16:creationId xmlns:a16="http://schemas.microsoft.com/office/drawing/2014/main" id="{A9FB0BCB-010C-4BDE-B448-2FEACDA16D60}"/>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1A1DA0C-C506-40D6-84A9-90C7133B9EDB}"/>
              </a:ext>
            </a:extLst>
          </p:cNvPr>
          <p:cNvSpPr/>
          <p:nvPr/>
        </p:nvSpPr>
        <p:spPr>
          <a:xfrm>
            <a:off x="707500" y="4653136"/>
            <a:ext cx="2156873"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rPr>
              <a:t>Population estimates</a:t>
            </a:r>
            <a:endParaRPr lang="en-GB" dirty="0"/>
          </a:p>
        </p:txBody>
      </p:sp>
      <p:pic>
        <p:nvPicPr>
          <p:cNvPr id="6" name="Picture 5">
            <a:extLst>
              <a:ext uri="{FF2B5EF4-FFF2-40B4-BE49-F238E27FC236}">
                <a16:creationId xmlns:a16="http://schemas.microsoft.com/office/drawing/2014/main" id="{0B00DBD1-9122-442C-AB36-D3C586805651}"/>
              </a:ext>
            </a:extLst>
          </p:cNvPr>
          <p:cNvPicPr>
            <a:picLocks noChangeAspect="1"/>
          </p:cNvPicPr>
          <p:nvPr/>
        </p:nvPicPr>
        <p:blipFill>
          <a:blip r:embed="rId2"/>
          <a:stretch>
            <a:fillRect/>
          </a:stretch>
        </p:blipFill>
        <p:spPr>
          <a:xfrm>
            <a:off x="3143250" y="4208279"/>
            <a:ext cx="5580000" cy="1628378"/>
          </a:xfrm>
          <a:prstGeom prst="rect">
            <a:avLst/>
          </a:prstGeom>
        </p:spPr>
      </p:pic>
      <p:sp>
        <p:nvSpPr>
          <p:cNvPr id="7" name="Rectangle 6">
            <a:extLst>
              <a:ext uri="{FF2B5EF4-FFF2-40B4-BE49-F238E27FC236}">
                <a16:creationId xmlns:a16="http://schemas.microsoft.com/office/drawing/2014/main" id="{265625FF-1177-424A-84D8-EE5D133C92EB}"/>
              </a:ext>
            </a:extLst>
          </p:cNvPr>
          <p:cNvSpPr/>
          <p:nvPr/>
        </p:nvSpPr>
        <p:spPr>
          <a:xfrm>
            <a:off x="707500" y="2319013"/>
            <a:ext cx="1519775"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rPr>
              <a:t>Sample values</a:t>
            </a:r>
            <a:endParaRPr lang="en-GB" dirty="0"/>
          </a:p>
        </p:txBody>
      </p:sp>
      <p:pic>
        <p:nvPicPr>
          <p:cNvPr id="8" name="Picture 7">
            <a:extLst>
              <a:ext uri="{FF2B5EF4-FFF2-40B4-BE49-F238E27FC236}">
                <a16:creationId xmlns:a16="http://schemas.microsoft.com/office/drawing/2014/main" id="{D57AFCF5-757A-4B63-8FA6-8277ADDA35CA}"/>
              </a:ext>
            </a:extLst>
          </p:cNvPr>
          <p:cNvPicPr>
            <a:picLocks noChangeAspect="1"/>
          </p:cNvPicPr>
          <p:nvPr/>
        </p:nvPicPr>
        <p:blipFill>
          <a:blip r:embed="rId3"/>
          <a:stretch>
            <a:fillRect/>
          </a:stretch>
        </p:blipFill>
        <p:spPr>
          <a:xfrm>
            <a:off x="3203848" y="1300154"/>
            <a:ext cx="5578692" cy="2235993"/>
          </a:xfrm>
          <a:prstGeom prst="rect">
            <a:avLst/>
          </a:prstGeom>
        </p:spPr>
      </p:pic>
    </p:spTree>
    <p:extLst>
      <p:ext uri="{BB962C8B-B14F-4D97-AF65-F5344CB8AC3E}">
        <p14:creationId xmlns:p14="http://schemas.microsoft.com/office/powerpoint/2010/main" val="2275138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4"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 (1/2)</a:t>
            </a:r>
          </a:p>
        </p:txBody>
      </p:sp>
      <p:sp>
        <p:nvSpPr>
          <p:cNvPr id="3" name="Slide Number Placeholder 2"/>
          <p:cNvSpPr>
            <a:spLocks noGrp="1"/>
          </p:cNvSpPr>
          <p:nvPr>
            <p:ph type="sldNum" sz="quarter" idx="10"/>
          </p:nvPr>
        </p:nvSpPr>
        <p:spPr/>
        <p:txBody>
          <a:bodyPr/>
          <a:lstStyle/>
          <a:p>
            <a:pPr>
              <a:defRPr/>
            </a:pPr>
            <a:fld id="{01A8EC04-F702-43E4-96FF-3C79874E8598}" type="slidenum">
              <a:rPr lang="en-GB" smtClean="0"/>
              <a:pPr>
                <a:defRPr/>
              </a:pPr>
              <a:t>8</a:t>
            </a:fld>
            <a:endParaRPr lang="en-GB" dirty="0"/>
          </a:p>
        </p:txBody>
      </p:sp>
      <p:sp>
        <p:nvSpPr>
          <p:cNvPr id="922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4" name="Rectangle 3">
            <a:extLst>
              <a:ext uri="{FF2B5EF4-FFF2-40B4-BE49-F238E27FC236}">
                <a16:creationId xmlns:a16="http://schemas.microsoft.com/office/drawing/2014/main" id="{47F65C22-6B79-4D18-A5D7-E57DE8B3F4A9}"/>
              </a:ext>
            </a:extLst>
          </p:cNvPr>
          <p:cNvSpPr/>
          <p:nvPr/>
        </p:nvSpPr>
        <p:spPr>
          <a:xfrm>
            <a:off x="611560" y="1268760"/>
            <a:ext cx="8064896" cy="369332"/>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Method 1 Formula method – equations 5.3, 5.5, 5.6 and 5.7</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5C10A844-FE38-454C-9932-E07CFF91D3CB}"/>
              </a:ext>
            </a:extLst>
          </p:cNvPr>
          <p:cNvPicPr/>
          <p:nvPr/>
        </p:nvPicPr>
        <p:blipFill>
          <a:blip r:embed="rId2"/>
          <a:stretch>
            <a:fillRect/>
          </a:stretch>
        </p:blipFill>
        <p:spPr>
          <a:xfrm>
            <a:off x="522959" y="2152342"/>
            <a:ext cx="3105215" cy="1766381"/>
          </a:xfrm>
          <a:prstGeom prst="rect">
            <a:avLst/>
          </a:prstGeom>
        </p:spPr>
      </p:pic>
      <p:pic>
        <p:nvPicPr>
          <p:cNvPr id="16" name="Picture 15">
            <a:extLst>
              <a:ext uri="{FF2B5EF4-FFF2-40B4-BE49-F238E27FC236}">
                <a16:creationId xmlns:a16="http://schemas.microsoft.com/office/drawing/2014/main" id="{87176862-211E-4DFB-AF50-85FE3240C503}"/>
              </a:ext>
            </a:extLst>
          </p:cNvPr>
          <p:cNvPicPr/>
          <p:nvPr/>
        </p:nvPicPr>
        <p:blipFill>
          <a:blip r:embed="rId3"/>
          <a:stretch>
            <a:fillRect/>
          </a:stretch>
        </p:blipFill>
        <p:spPr>
          <a:xfrm>
            <a:off x="3847352" y="2150046"/>
            <a:ext cx="4824536" cy="3420906"/>
          </a:xfrm>
          <a:prstGeom prst="rect">
            <a:avLst/>
          </a:prstGeom>
        </p:spPr>
      </p:pic>
    </p:spTree>
    <p:extLst>
      <p:ext uri="{BB962C8B-B14F-4D97-AF65-F5344CB8AC3E}">
        <p14:creationId xmlns:p14="http://schemas.microsoft.com/office/powerpoint/2010/main" val="4102698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158E7-33C8-459F-AD96-251EFDC79DF1}"/>
              </a:ext>
            </a:extLst>
          </p:cNvPr>
          <p:cNvSpPr>
            <a:spLocks noGrp="1"/>
          </p:cNvSpPr>
          <p:nvPr>
            <p:ph type="ctrTitle"/>
          </p:nvPr>
        </p:nvSpPr>
        <p:spPr/>
        <p:txBody>
          <a:bodyPr/>
          <a:lstStyle/>
          <a:p>
            <a:r>
              <a:rPr lang="en-GB" dirty="0"/>
              <a:t>Excel solution (2/2)</a:t>
            </a:r>
          </a:p>
        </p:txBody>
      </p:sp>
      <p:sp>
        <p:nvSpPr>
          <p:cNvPr id="3" name="Slide Number Placeholder 2">
            <a:extLst>
              <a:ext uri="{FF2B5EF4-FFF2-40B4-BE49-F238E27FC236}">
                <a16:creationId xmlns:a16="http://schemas.microsoft.com/office/drawing/2014/main" id="{09141C55-0848-4C5C-A835-62CF9D2826A3}"/>
              </a:ext>
            </a:extLst>
          </p:cNvPr>
          <p:cNvSpPr>
            <a:spLocks noGrp="1"/>
          </p:cNvSpPr>
          <p:nvPr>
            <p:ph type="sldNum" sz="quarter" idx="10"/>
          </p:nvPr>
        </p:nvSpPr>
        <p:spPr/>
        <p:txBody>
          <a:bodyPr/>
          <a:lstStyle/>
          <a:p>
            <a:pPr>
              <a:defRPr/>
            </a:pPr>
            <a:fld id="{B2A17A9D-C4E7-4BDD-89C0-ED51AD2FDA9D}" type="slidenum">
              <a:rPr lang="en-GB" smtClean="0"/>
              <a:pPr>
                <a:defRPr/>
              </a:pPr>
              <a:t>9</a:t>
            </a:fld>
            <a:endParaRPr lang="en-GB" dirty="0"/>
          </a:p>
        </p:txBody>
      </p:sp>
      <p:sp>
        <p:nvSpPr>
          <p:cNvPr id="4" name="Footer Placeholder 3">
            <a:extLst>
              <a:ext uri="{FF2B5EF4-FFF2-40B4-BE49-F238E27FC236}">
                <a16:creationId xmlns:a16="http://schemas.microsoft.com/office/drawing/2014/main" id="{84C0EF0C-33D5-4496-ADCC-0526BA67E34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E1ADB80-B533-4B8C-8030-F982E857D2F2}"/>
              </a:ext>
            </a:extLst>
          </p:cNvPr>
          <p:cNvSpPr/>
          <p:nvPr/>
        </p:nvSpPr>
        <p:spPr>
          <a:xfrm>
            <a:off x="611560" y="1268760"/>
            <a:ext cx="8064896" cy="369332"/>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Method 2 Excel function method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C93C1DA8-4B3A-4FDF-BB33-6C81E25D798B}"/>
              </a:ext>
            </a:extLst>
          </p:cNvPr>
          <p:cNvPicPr/>
          <p:nvPr/>
        </p:nvPicPr>
        <p:blipFill>
          <a:blip r:embed="rId2"/>
          <a:stretch>
            <a:fillRect/>
          </a:stretch>
        </p:blipFill>
        <p:spPr>
          <a:xfrm>
            <a:off x="611560" y="1873336"/>
            <a:ext cx="2232248" cy="2059719"/>
          </a:xfrm>
          <a:prstGeom prst="rect">
            <a:avLst/>
          </a:prstGeom>
        </p:spPr>
      </p:pic>
      <p:pic>
        <p:nvPicPr>
          <p:cNvPr id="7" name="Picture 6">
            <a:extLst>
              <a:ext uri="{FF2B5EF4-FFF2-40B4-BE49-F238E27FC236}">
                <a16:creationId xmlns:a16="http://schemas.microsoft.com/office/drawing/2014/main" id="{13C844F6-D03D-4533-92FD-ED21207C1034}"/>
              </a:ext>
            </a:extLst>
          </p:cNvPr>
          <p:cNvPicPr/>
          <p:nvPr/>
        </p:nvPicPr>
        <p:blipFill>
          <a:blip r:embed="rId3"/>
          <a:stretch>
            <a:fillRect/>
          </a:stretch>
        </p:blipFill>
        <p:spPr>
          <a:xfrm>
            <a:off x="2987824" y="1879615"/>
            <a:ext cx="5656389" cy="2269465"/>
          </a:xfrm>
          <a:prstGeom prst="rect">
            <a:avLst/>
          </a:prstGeom>
        </p:spPr>
      </p:pic>
    </p:spTree>
    <p:extLst>
      <p:ext uri="{BB962C8B-B14F-4D97-AF65-F5344CB8AC3E}">
        <p14:creationId xmlns:p14="http://schemas.microsoft.com/office/powerpoint/2010/main" val="2065273666"/>
      </p:ext>
    </p:extLst>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938</TotalTime>
  <Words>2266</Words>
  <Application>Microsoft Office PowerPoint</Application>
  <PresentationFormat>On-screen Show (4:3)</PresentationFormat>
  <Paragraphs>317</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7" baseType="lpstr">
      <vt:lpstr>Arial</vt:lpstr>
      <vt:lpstr>Book Antiqua</vt:lpstr>
      <vt:lpstr>Calibri</vt:lpstr>
      <vt:lpstr>Cambria Math</vt:lpstr>
      <vt:lpstr>Title</vt:lpstr>
      <vt:lpstr>Equation</vt:lpstr>
      <vt:lpstr>Microsoft Equation 3.0</vt:lpstr>
      <vt:lpstr>Point and interval estimates</vt:lpstr>
      <vt:lpstr>Learning objectives</vt:lpstr>
      <vt:lpstr>Population Point Estimates</vt:lpstr>
      <vt:lpstr>Types of Estimate &amp; Criteria of a Good Estimator</vt:lpstr>
      <vt:lpstr>Point Estimate of Population Mean and Variance</vt:lpstr>
      <vt:lpstr>Point estimates</vt:lpstr>
      <vt:lpstr>Point estimates continued</vt:lpstr>
      <vt:lpstr>Excel solution (1/2)</vt:lpstr>
      <vt:lpstr>Excel solution (2/2)</vt:lpstr>
      <vt:lpstr>SPSS solution (1/4)</vt:lpstr>
      <vt:lpstr>SPSS solution (2/4)</vt:lpstr>
      <vt:lpstr>SPSS solution (3/4)</vt:lpstr>
      <vt:lpstr>SPSS solution (4/4)</vt:lpstr>
      <vt:lpstr>Population Confidence Intervals (CI)</vt:lpstr>
      <vt:lpstr>CI Estimate for μ (σ unknown, n &lt; 30)</vt:lpstr>
      <vt:lpstr>Student’s t-distribution</vt:lpstr>
      <vt:lpstr>Properties of the t-distribution</vt:lpstr>
      <vt:lpstr>Example 5.4 (1/2)</vt:lpstr>
      <vt:lpstr>Example 5.4 (2/2)</vt:lpstr>
      <vt:lpstr>Excel solution (1/2)</vt:lpstr>
      <vt:lpstr>Excel solution (2/2)</vt:lpstr>
      <vt:lpstr>SPSS solution using Explore (1/2)</vt:lpstr>
      <vt:lpstr>SPSS solution using Explore (2/2)</vt:lpstr>
      <vt:lpstr>Calculating sample sizes (1/3)</vt:lpstr>
      <vt:lpstr>Calculating sample sizes (2/3)</vt:lpstr>
      <vt:lpstr>Calculating sample sizes (3/3)</vt:lpstr>
      <vt:lpstr>Example 5.7</vt:lpstr>
      <vt:lpstr>Example 5.7 Excel solution</vt:lpstr>
      <vt:lpstr>Example 5.7 SPSS solution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200</cp:revision>
  <cp:lastPrinted>2012-05-08T13:30:20Z</cp:lastPrinted>
  <dcterms:created xsi:type="dcterms:W3CDTF">2009-03-22T11:49:20Z</dcterms:created>
  <dcterms:modified xsi:type="dcterms:W3CDTF">2020-10-02T06:20:40Z</dcterms:modified>
</cp:coreProperties>
</file>